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9"/>
    <p:restoredTop sz="93848"/>
  </p:normalViewPr>
  <p:slideViewPr>
    <p:cSldViewPr>
      <p:cViewPr varScale="1">
        <p:scale>
          <a:sx n="127" d="100"/>
          <a:sy n="127" d="100"/>
        </p:scale>
        <p:origin x="16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C39D0-5E53-624E-BC82-0D99F3292F9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31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13/04/21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572-DF82-4E90-BF5D-C9A1073E3810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344-384F-439E-B1A5-ECC561B121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71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13/04/21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A44651D-27A3-314F-9757-B01160573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94" y="-99392"/>
            <a:ext cx="10693188" cy="712879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283F8AA-A48E-2346-8D97-891DA3D9523D}"/>
              </a:ext>
            </a:extLst>
          </p:cNvPr>
          <p:cNvSpPr txBox="1">
            <a:spLocks/>
          </p:cNvSpPr>
          <p:nvPr/>
        </p:nvSpPr>
        <p:spPr>
          <a:xfrm>
            <a:off x="2873228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400" b="1" dirty="0">
                <a:solidFill>
                  <a:schemeClr val="bg1"/>
                </a:solidFill>
              </a:rPr>
              <a:t>Circonferenza </a:t>
            </a:r>
            <a:br>
              <a:rPr lang="it-IT" sz="5400" b="1" dirty="0">
                <a:solidFill>
                  <a:schemeClr val="bg1"/>
                </a:solidFill>
              </a:rPr>
            </a:br>
            <a:r>
              <a:rPr lang="it-IT" sz="5400" b="1" dirty="0">
                <a:solidFill>
                  <a:schemeClr val="bg1"/>
                </a:solidFill>
              </a:rPr>
              <a:t>e cerchio</a:t>
            </a:r>
            <a:endParaRPr lang="it-IT" sz="5400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0C5D3B4-D485-FC43-9E02-AB9146BEEADE}"/>
              </a:ext>
            </a:extLst>
          </p:cNvPr>
          <p:cNvSpPr txBox="1"/>
          <p:nvPr/>
        </p:nvSpPr>
        <p:spPr>
          <a:xfrm>
            <a:off x="305780" y="6063099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  <p:pic>
        <p:nvPicPr>
          <p:cNvPr id="10" name="Immagine 9" descr="logo lattes bianco.psd">
            <a:extLst>
              <a:ext uri="{FF2B5EF4-FFF2-40B4-BE49-F238E27FC236}">
                <a16:creationId xmlns:a16="http://schemas.microsoft.com/office/drawing/2014/main" id="{FED94A8F-FFBF-0A4F-8FAA-A6125F5C7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48" y="332656"/>
            <a:ext cx="1060450" cy="11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9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Angoli al centro </a:t>
            </a:r>
            <a:br>
              <a:rPr lang="it-IT" sz="4000" b="1" dirty="0"/>
            </a:br>
            <a:r>
              <a:rPr lang="it-IT" sz="4000" b="1" dirty="0"/>
              <a:t>e angoli alla circonferenza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602000"/>
            <a:ext cx="3178695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Un </a:t>
            </a:r>
            <a:r>
              <a:rPr lang="it-IT" b="1" dirty="0">
                <a:effectLst/>
              </a:rPr>
              <a:t>angolo al centro </a:t>
            </a:r>
            <a:r>
              <a:rPr lang="it-IT" dirty="0">
                <a:effectLst/>
              </a:rPr>
              <a:t>di una circonferenza ha il vertice </a:t>
            </a:r>
            <a:r>
              <a:rPr lang="it-IT" i="1" dirty="0">
                <a:effectLst/>
              </a:rPr>
              <a:t>V </a:t>
            </a:r>
            <a:r>
              <a:rPr lang="it-IT" dirty="0">
                <a:effectLst/>
              </a:rPr>
              <a:t>nel centro </a:t>
            </a:r>
            <a:r>
              <a:rPr lang="it-IT" i="1" dirty="0">
                <a:effectLst/>
              </a:rPr>
              <a:t>O</a:t>
            </a:r>
            <a:r>
              <a:rPr lang="it-IT" dirty="0">
                <a:effectLst/>
              </a:rPr>
              <a:t> della circonferenza 𝒞 e i lati che tagliano la circonferenza in due punti </a:t>
            </a:r>
            <a:r>
              <a:rPr lang="it-IT" i="1" dirty="0">
                <a:effectLst/>
              </a:rPr>
              <a:t>A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B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r>
              <a:rPr lang="it-IT" dirty="0"/>
              <a:t>I</a:t>
            </a:r>
            <a:r>
              <a:rPr lang="it-IT" dirty="0">
                <a:effectLst/>
              </a:rPr>
              <a:t>n una stessa circonferenza o in circonferenze congruenti angoli al centro congruenti insistono su archi congruenti e viceversa.</a:t>
            </a: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Un </a:t>
            </a:r>
            <a:r>
              <a:rPr lang="it-IT" b="1" dirty="0">
                <a:effectLst/>
              </a:rPr>
              <a:t>angolo alla circonferenza </a:t>
            </a:r>
            <a:r>
              <a:rPr lang="it-IT" dirty="0">
                <a:effectLst/>
              </a:rPr>
              <a:t>è ogni angolo che ha il vertice </a:t>
            </a:r>
            <a:r>
              <a:rPr lang="it-IT" i="1" dirty="0">
                <a:effectLst/>
              </a:rPr>
              <a:t>V</a:t>
            </a:r>
            <a:r>
              <a:rPr lang="it-IT" dirty="0">
                <a:effectLst/>
              </a:rPr>
              <a:t> sulla circonferenza 𝒞 e i lati entrambi secanti oppure uno secante e l’altro tangente alla circonferenza. </a:t>
            </a: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b="1" i="1" dirty="0"/>
              <a:t>	</a:t>
            </a:r>
            <a:endParaRPr lang="it-IT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3413696-AAF3-CF45-B943-DC9DC39CF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858" y="1757616"/>
            <a:ext cx="2450540" cy="18154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0EB8982-624C-F340-BD02-9DDA80D49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94" y="1757616"/>
            <a:ext cx="3045672" cy="179539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E5A4ABA-CA49-B243-9463-E2AC9E69B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378" y="3989386"/>
            <a:ext cx="1965433" cy="20104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185E21-FD05-1547-99B6-32A39FA66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380" y="4067337"/>
            <a:ext cx="2655586" cy="19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7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Angoli al centro </a:t>
            </a:r>
            <a:br>
              <a:rPr lang="it-IT" sz="4000" b="1" dirty="0"/>
            </a:br>
            <a:r>
              <a:rPr lang="it-IT" sz="4000" b="1" dirty="0"/>
              <a:t>e angoli alla circonferenza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651BF89-884F-41AC-935F-45EA925B736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5410944" cy="4536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sz="1450" b="1" dirty="0">
                    <a:solidFill>
                      <a:schemeClr val="accent2">
                        <a:lumMod val="75000"/>
                      </a:schemeClr>
                    </a:solidFill>
                  </a:rPr>
                  <a:t>RELAZIONI FRA ANGOLI AL CENTRO E ANGOLI ALLA CIRCONFERENZA</a:t>
                </a:r>
              </a:p>
              <a:p>
                <a:pPr marL="0" indent="0">
                  <a:buNone/>
                </a:pPr>
                <a:r>
                  <a:rPr lang="it-IT" sz="1450" dirty="0">
                    <a:effectLst/>
                  </a:rPr>
                  <a:t>Ogni angolo alla circonferenza è la metà del corrispondente angolo al centro:</a:t>
                </a:r>
                <a:endParaRPr lang="it-IT" sz="1450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sz="1450" dirty="0">
                  <a:effectLst/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sz="1450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r>
                  <a:rPr lang="it-IT" sz="1450" dirty="0">
                    <a:effectLst/>
                  </a:rPr>
                  <a:t>Tutti gli angoli alla circonferenza che insistono sullo stesso arco sono congruenti.</a:t>
                </a:r>
                <a:r>
                  <a:rPr lang="it-IT" sz="1450" dirty="0"/>
                  <a:t> </a:t>
                </a:r>
                <a:r>
                  <a:rPr lang="it-IT" sz="1450" dirty="0">
                    <a:effectLst/>
                  </a:rPr>
                  <a:t>Angoli alla circonferenza che insistono su archi congruenti sono congruenti</a:t>
                </a:r>
                <a:r>
                  <a:rPr lang="it-IT" sz="1450" dirty="0"/>
                  <a:t>.</a:t>
                </a:r>
                <a:r>
                  <a:rPr lang="it-IT" sz="1450" dirty="0">
                    <a:effectLst/>
                  </a:rPr>
                  <a:t> 	</a:t>
                </a:r>
              </a:p>
              <a:p>
                <a:pPr marL="0" indent="0">
                  <a:buNone/>
                </a:pPr>
                <a:endParaRPr lang="it-IT" sz="1450" dirty="0">
                  <a:effectLst/>
                </a:endParaRPr>
              </a:p>
              <a:p>
                <a:pPr marL="0" indent="0">
                  <a:buNone/>
                </a:pPr>
                <a:r>
                  <a:rPr lang="it-IT" sz="1450" dirty="0">
                    <a:effectLst/>
                  </a:rPr>
                  <a:t>Ogni angolo alla circonferenza che insiste su una semicirconferenza è un </a:t>
                </a:r>
                <a:r>
                  <a:rPr lang="it-IT" sz="1450" b="1" dirty="0">
                    <a:effectLst/>
                  </a:rPr>
                  <a:t>angolo retto</a:t>
                </a:r>
                <a:r>
                  <a:rPr lang="it-IT" sz="1450" dirty="0">
                    <a:effectLst/>
                  </a:rPr>
                  <a:t>. </a:t>
                </a:r>
              </a:p>
              <a:p>
                <a:pPr marL="0" indent="0">
                  <a:buNone/>
                </a:pPr>
                <a:r>
                  <a:rPr lang="it-IT" sz="1450" b="1" i="1" dirty="0"/>
                  <a:t>	</a:t>
                </a:r>
              </a:p>
              <a:p>
                <a:pPr marL="0" indent="0">
                  <a:buNone/>
                </a:pPr>
                <a:endParaRPr lang="it-IT" sz="1450" dirty="0"/>
              </a:p>
              <a:p>
                <a:r>
                  <a:rPr lang="it-IT" sz="1450" dirty="0">
                    <a:effectLst/>
                  </a:rPr>
                  <a:t>In ogni triangolo rettangolo la mediana relativa all’ipotenusa è la metà dell’ipotenusa stessa.</a:t>
                </a:r>
                <a:r>
                  <a:rPr lang="it-IT" sz="1450" b="1" i="1" dirty="0">
                    <a:effectLst/>
                  </a:rPr>
                  <a:t> </a:t>
                </a:r>
                <a:r>
                  <a:rPr lang="it-IT" sz="1450" dirty="0"/>
                  <a:t>I</a:t>
                </a:r>
                <a:r>
                  <a:rPr lang="it-IT" sz="1450" dirty="0">
                    <a:effectLst/>
                  </a:rPr>
                  <a:t>l triangolo </a:t>
                </a:r>
                <a:r>
                  <a:rPr lang="it-IT" sz="1450" i="1" dirty="0">
                    <a:effectLst/>
                  </a:rPr>
                  <a:t>AVB</a:t>
                </a:r>
                <a:r>
                  <a:rPr lang="it-IT" sz="1450" dirty="0">
                    <a:effectLst/>
                  </a:rPr>
                  <a:t>, rettangolo in </a:t>
                </a:r>
                <a:r>
                  <a:rPr lang="it-IT" sz="1450" i="1" dirty="0">
                    <a:effectLst/>
                  </a:rPr>
                  <a:t>V</a:t>
                </a:r>
                <a:r>
                  <a:rPr lang="it-IT" sz="1450" dirty="0">
                    <a:effectLst/>
                  </a:rPr>
                  <a:t>, ha la mediana </a:t>
                </a:r>
                <a:r>
                  <a:rPr lang="it-IT" sz="1450" i="1" dirty="0">
                    <a:effectLst/>
                  </a:rPr>
                  <a:t>VO</a:t>
                </a:r>
                <a:r>
                  <a:rPr lang="it-IT" sz="1450" dirty="0">
                    <a:effectLst/>
                  </a:rPr>
                  <a:t> relativa all’ipotenusa uguale al raggio e l’ipotenusa </a:t>
                </a:r>
                <a:r>
                  <a:rPr lang="it-IT" sz="1450" i="1" dirty="0">
                    <a:effectLst/>
                  </a:rPr>
                  <a:t>AB</a:t>
                </a:r>
                <a:r>
                  <a:rPr lang="it-IT" sz="1450" dirty="0">
                    <a:effectLst/>
                  </a:rPr>
                  <a:t> uguale al diametro:</a:t>
                </a:r>
              </a:p>
              <a:p>
                <a:pPr lvl="1"/>
                <a:r>
                  <a:rPr lang="it-IT" sz="1450" b="1" i="1" dirty="0">
                    <a:effectLst/>
                  </a:rPr>
                  <a:t>VO</a:t>
                </a:r>
                <a:r>
                  <a:rPr lang="it-IT" sz="1450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5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50" b="1" i="1" smtClean="0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145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it-IT" sz="1450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450" b="1" i="1" dirty="0">
                    <a:effectLst/>
                  </a:rPr>
                  <a:t>AB</a:t>
                </a:r>
              </a:p>
              <a:p>
                <a:pPr marL="0" indent="0">
                  <a:buNone/>
                </a:pPr>
                <a:endParaRPr lang="it-IT" sz="1450" i="1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651BF89-884F-41AC-935F-45EA925B7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5410944" cy="4536000"/>
              </a:xfrm>
              <a:blipFill>
                <a:blip r:embed="rId3"/>
                <a:stretch>
                  <a:fillRect l="-338" t="-269" r="-676" b="-25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5D28FD03-8FE2-E143-A426-DD13B9D64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618" y="1380370"/>
            <a:ext cx="1820840" cy="16257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DD1A804-275B-2544-AE45-8D3C82249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2420888"/>
            <a:ext cx="1152128" cy="42686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D89E97D-3F43-0A4B-9DDC-4FE86AADB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88" y="3079624"/>
            <a:ext cx="1828970" cy="173955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CEC90A-6A29-904C-91C5-17F9AF2E03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618" y="4453285"/>
            <a:ext cx="1629815" cy="16054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7732628-C517-4E12-941E-7C3FEF4E0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4452016"/>
            <a:ext cx="2232248" cy="3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Il cerchio e le sue parti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978896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>
                <a:effectLst/>
              </a:rPr>
              <a:t>Una corda </a:t>
            </a:r>
            <a:r>
              <a:rPr lang="it-IT" sz="1600" i="1" dirty="0">
                <a:effectLst/>
              </a:rPr>
              <a:t>AB</a:t>
            </a:r>
            <a:r>
              <a:rPr lang="it-IT" sz="1600" dirty="0">
                <a:effectLst/>
              </a:rPr>
              <a:t> divide un cerchio in due parti ciascuna delle quali si chiama </a:t>
            </a:r>
            <a:r>
              <a:rPr lang="it-IT" sz="1600" b="1" dirty="0">
                <a:effectLst/>
              </a:rPr>
              <a:t>segmento circolare a una base</a:t>
            </a:r>
            <a:r>
              <a:rPr lang="it-IT" sz="1600" dirty="0">
                <a:effectLst/>
              </a:rPr>
              <a:t>.</a:t>
            </a:r>
          </a:p>
          <a:p>
            <a:pPr marL="0" indent="0">
              <a:buNone/>
            </a:pPr>
            <a:endParaRPr lang="it-IT" sz="1600" dirty="0">
              <a:effectLst/>
            </a:endParaRPr>
          </a:p>
          <a:p>
            <a:pPr marL="0" indent="0">
              <a:buNone/>
            </a:pPr>
            <a:endParaRPr lang="it-IT" sz="1600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1600" dirty="0">
              <a:effectLst/>
            </a:endParaRPr>
          </a:p>
          <a:p>
            <a:pPr marL="0" indent="0">
              <a:buNone/>
            </a:pPr>
            <a:r>
              <a:rPr lang="it-IT" sz="1600" dirty="0">
                <a:effectLst/>
              </a:rPr>
              <a:t>Un diametro divide un cerchio in due parti congruenti ciascuna delle quali è detta </a:t>
            </a:r>
            <a:r>
              <a:rPr lang="it-IT" sz="1600" b="1" dirty="0">
                <a:effectLst/>
              </a:rPr>
              <a:t>semicerchio</a:t>
            </a:r>
            <a:r>
              <a:rPr lang="it-IT" sz="1600" dirty="0">
                <a:effectLst/>
              </a:rPr>
              <a:t>.</a:t>
            </a:r>
          </a:p>
          <a:p>
            <a:pPr marL="0" indent="0">
              <a:buNone/>
            </a:pPr>
            <a:endParaRPr lang="it-IT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sz="1600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1600" dirty="0">
                <a:effectLst/>
              </a:rPr>
              <a:t>Ciascuna delle due parti di cerchio delimitata da due raggi </a:t>
            </a:r>
            <a:r>
              <a:rPr lang="it-IT" sz="1600" i="1" dirty="0">
                <a:effectLst/>
              </a:rPr>
              <a:t>OA</a:t>
            </a:r>
            <a:r>
              <a:rPr lang="it-IT" sz="1600" dirty="0">
                <a:effectLst/>
              </a:rPr>
              <a:t> e </a:t>
            </a:r>
            <a:r>
              <a:rPr lang="it-IT" sz="1600" i="1" dirty="0">
                <a:effectLst/>
              </a:rPr>
              <a:t>OB</a:t>
            </a:r>
            <a:r>
              <a:rPr lang="it-IT" sz="1600" dirty="0">
                <a:effectLst/>
              </a:rPr>
              <a:t> è detta </a:t>
            </a:r>
            <a:r>
              <a:rPr lang="it-IT" sz="1600" b="1" dirty="0">
                <a:effectLst/>
              </a:rPr>
              <a:t>settore c</a:t>
            </a:r>
            <a:r>
              <a:rPr lang="it-IT" sz="1600" dirty="0">
                <a:effectLst/>
              </a:rPr>
              <a:t>ircolare. </a:t>
            </a:r>
          </a:p>
          <a:p>
            <a:pPr marL="0" indent="0">
              <a:buNone/>
            </a:pPr>
            <a:r>
              <a:rPr lang="it-IT" sz="1600" dirty="0">
                <a:effectLst/>
              </a:rPr>
              <a:t>L’ampiezza dell’angolo al centro è l’ampiezza del settore circolare.</a:t>
            </a:r>
          </a:p>
          <a:p>
            <a:pPr marL="0" indent="0">
              <a:buNone/>
            </a:pPr>
            <a:endParaRPr lang="it-IT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sz="1600" dirty="0">
              <a:effectLst/>
            </a:endParaRPr>
          </a:p>
          <a:p>
            <a:pPr marL="0" indent="0">
              <a:buNone/>
            </a:pPr>
            <a:endParaRPr lang="it-IT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sz="1600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11C208-DBA2-6D4D-92CA-CDE7AF460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381"/>
          <a:stretch/>
        </p:blipFill>
        <p:spPr>
          <a:xfrm>
            <a:off x="5929469" y="1352239"/>
            <a:ext cx="1564251" cy="14286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C1F2F54-A8E7-A34C-8D9D-DF30F4624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63" b="34499"/>
          <a:stretch/>
        </p:blipFill>
        <p:spPr>
          <a:xfrm>
            <a:off x="6032085" y="2960948"/>
            <a:ext cx="1564251" cy="136815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2A572D5-8F01-D146-9046-2C10CB7EE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01" b="-721"/>
          <a:stretch/>
        </p:blipFill>
        <p:spPr>
          <a:xfrm>
            <a:off x="6032085" y="4509120"/>
            <a:ext cx="1564251" cy="14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Il cerchio e le sue parti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978896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sz="1600" dirty="0">
                <a:effectLst/>
              </a:rPr>
              <a:t>Due corde parallele dividono il cerchio in tre parti. </a:t>
            </a:r>
          </a:p>
          <a:p>
            <a:pPr marL="0" indent="0">
              <a:buNone/>
            </a:pPr>
            <a:r>
              <a:rPr lang="it-IT" sz="1600" dirty="0">
                <a:effectLst/>
              </a:rPr>
              <a:t>La parte di cerchio compresa tra le due corde è detta </a:t>
            </a:r>
            <a:r>
              <a:rPr lang="it-IT" sz="1600" b="1" dirty="0">
                <a:effectLst/>
              </a:rPr>
              <a:t>segmento circolare a due basi</a:t>
            </a:r>
            <a:r>
              <a:rPr lang="it-IT" sz="1600" dirty="0">
                <a:effectLst/>
              </a:rPr>
              <a:t>.</a:t>
            </a:r>
          </a:p>
          <a:p>
            <a:pPr marL="0" indent="0">
              <a:buNone/>
            </a:pPr>
            <a:endParaRPr lang="it-IT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sz="1600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1600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1600" dirty="0">
                <a:effectLst/>
              </a:rPr>
              <a:t>La parte di piano limitata da due circonferenze concentriche è detta </a:t>
            </a:r>
            <a:r>
              <a:rPr lang="it-IT" sz="1600" b="1" dirty="0">
                <a:effectLst/>
              </a:rPr>
              <a:t>corona circolare</a:t>
            </a:r>
            <a:r>
              <a:rPr lang="it-IT" sz="1600" dirty="0">
                <a:effectLst/>
              </a:rPr>
              <a:t>.</a:t>
            </a:r>
          </a:p>
          <a:p>
            <a:pPr marL="0" indent="0">
              <a:buNone/>
            </a:pPr>
            <a:endParaRPr lang="it-IT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sz="1600" i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D488C96-268D-B244-9DAB-6DDE23009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554"/>
          <a:stretch/>
        </p:blipFill>
        <p:spPr>
          <a:xfrm>
            <a:off x="5292080" y="1602000"/>
            <a:ext cx="1564251" cy="16789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31571AC-AEE6-9241-B3A5-6BD83EFC7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34" b="-862"/>
          <a:stretch/>
        </p:blipFill>
        <p:spPr>
          <a:xfrm>
            <a:off x="5292080" y="3969217"/>
            <a:ext cx="1564251" cy="14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Poligoni inscritti in una circonferenza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>
                <a:effectLst/>
              </a:rPr>
              <a:t>Un poligono si dice inscritto in una circonferenza se tutti i suoi vertici sono punti della circonferenza. La circonferenza si dice circoscritta al poligono.</a:t>
            </a:r>
          </a:p>
          <a:p>
            <a:pPr marL="0" indent="0">
              <a:buNone/>
            </a:pPr>
            <a:r>
              <a:rPr lang="it-IT" sz="1600" dirty="0">
                <a:effectLst/>
              </a:rPr>
              <a:t>Consideriamo un generico poligono </a:t>
            </a:r>
            <a:r>
              <a:rPr lang="it-IT" sz="1600" i="1" dirty="0">
                <a:effectLst/>
              </a:rPr>
              <a:t>ABCDE</a:t>
            </a:r>
            <a:r>
              <a:rPr lang="it-IT" sz="1600" dirty="0">
                <a:effectLst/>
              </a:rPr>
              <a:t> inscritto nella circonferenza 𝒞. </a:t>
            </a:r>
            <a:br>
              <a:rPr lang="it-IT" sz="1600" dirty="0">
                <a:effectLst/>
              </a:rPr>
            </a:br>
            <a:r>
              <a:rPr lang="it-IT" sz="1600" dirty="0">
                <a:effectLst/>
              </a:rPr>
              <a:t>I vertici appartengono alla circonferenza e sono quindi equidistanti dal centro:</a:t>
            </a:r>
          </a:p>
          <a:p>
            <a:pPr lvl="1"/>
            <a:r>
              <a:rPr lang="it-IT" b="1" i="1" dirty="0">
                <a:effectLst/>
              </a:rPr>
              <a:t>OA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OB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OC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OD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OE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r</a:t>
            </a:r>
          </a:p>
          <a:p>
            <a:pPr marL="0" indent="0">
              <a:buNone/>
            </a:pPr>
            <a:r>
              <a:rPr lang="it-IT" sz="1600" dirty="0">
                <a:effectLst/>
              </a:rPr>
              <a:t>Il raggio della circonferenza circoscritta è detto </a:t>
            </a:r>
            <a:r>
              <a:rPr lang="it-IT" sz="1600" b="1" dirty="0">
                <a:effectLst/>
              </a:rPr>
              <a:t>raggio del poligono</a:t>
            </a:r>
            <a:r>
              <a:rPr lang="it-IT" sz="1600" dirty="0">
                <a:effectLst/>
              </a:rPr>
              <a:t>.</a:t>
            </a:r>
          </a:p>
          <a:p>
            <a:pPr marL="0" indent="0">
              <a:buNone/>
            </a:pPr>
            <a:endParaRPr lang="it-IT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sz="1600" dirty="0">
                <a:effectLst/>
              </a:rPr>
              <a:t>Tracciamo, in verde, gli </a:t>
            </a:r>
            <a:r>
              <a:rPr lang="it-IT" sz="1600" b="1" dirty="0">
                <a:effectLst/>
              </a:rPr>
              <a:t>assi</a:t>
            </a:r>
            <a:r>
              <a:rPr lang="it-IT" sz="1600" dirty="0">
                <a:effectLst/>
              </a:rPr>
              <a:t> dei lati del poligono: il centro di 𝒞 coincide con </a:t>
            </a:r>
            <a:br>
              <a:rPr lang="it-IT" sz="1600" dirty="0">
                <a:effectLst/>
              </a:rPr>
            </a:br>
            <a:r>
              <a:rPr lang="it-IT" sz="1600" dirty="0">
                <a:effectLst/>
              </a:rPr>
              <a:t>il punto di incontro degli assi delle corde che formano il poligono </a:t>
            </a:r>
            <a:r>
              <a:rPr lang="it-IT" sz="1600" i="1" dirty="0">
                <a:effectLst/>
              </a:rPr>
              <a:t>ABCDE</a:t>
            </a:r>
            <a:r>
              <a:rPr lang="it-IT" sz="1600" dirty="0">
                <a:effectLst/>
              </a:rPr>
              <a:t> ed </a:t>
            </a:r>
            <a:br>
              <a:rPr lang="it-IT" sz="1600" dirty="0">
                <a:effectLst/>
              </a:rPr>
            </a:br>
            <a:r>
              <a:rPr lang="it-IT" sz="1600" dirty="0">
                <a:effectLst/>
              </a:rPr>
              <a:t>è detto </a:t>
            </a:r>
            <a:r>
              <a:rPr lang="it-IT" sz="1600" b="1" dirty="0">
                <a:effectLst/>
              </a:rPr>
              <a:t>circocentro</a:t>
            </a:r>
            <a:r>
              <a:rPr lang="it-IT" sz="1600" dirty="0">
                <a:effectLst/>
              </a:rPr>
              <a:t>. </a:t>
            </a:r>
          </a:p>
          <a:p>
            <a:pPr marL="0" indent="0">
              <a:buNone/>
            </a:pPr>
            <a:r>
              <a:rPr lang="it-IT" sz="1600" b="1" dirty="0">
                <a:effectLst/>
              </a:rPr>
              <a:t>Un poligono si può inscrivere in una circonferenza solo se gli assi dei suoi lati </a:t>
            </a:r>
            <a:br>
              <a:rPr lang="it-IT" sz="1600" b="1" dirty="0">
                <a:effectLst/>
              </a:rPr>
            </a:br>
            <a:r>
              <a:rPr lang="it-IT" sz="1600" b="1" dirty="0">
                <a:effectLst/>
              </a:rPr>
              <a:t>si incontrano nel punto detto circocentro.</a:t>
            </a:r>
          </a:p>
          <a:p>
            <a:pPr marL="0" indent="0">
              <a:buNone/>
            </a:pPr>
            <a:endParaRPr lang="it-IT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sz="1600" dirty="0">
                <a:effectLst/>
              </a:rPr>
              <a:t>In ogni </a:t>
            </a:r>
            <a:r>
              <a:rPr lang="it-IT" sz="1600" b="1" dirty="0">
                <a:effectLst/>
              </a:rPr>
              <a:t>triangolo</a:t>
            </a:r>
            <a:r>
              <a:rPr lang="it-IT" sz="1600" dirty="0">
                <a:effectLst/>
              </a:rPr>
              <a:t> gli assi si incontrano sempre in un punto: ogni triangolo </a:t>
            </a:r>
            <a:br>
              <a:rPr lang="it-IT" sz="1600" dirty="0">
                <a:effectLst/>
              </a:rPr>
            </a:br>
            <a:r>
              <a:rPr lang="it-IT" sz="1600" dirty="0">
                <a:effectLst/>
              </a:rPr>
              <a:t>è quindi un </a:t>
            </a:r>
            <a:r>
              <a:rPr lang="it-IT" sz="1600" b="1" dirty="0">
                <a:effectLst/>
              </a:rPr>
              <a:t>poligono inscrivibile in una circonferenza</a:t>
            </a:r>
            <a:r>
              <a:rPr lang="it-IT" sz="1600" dirty="0">
                <a:effectLst/>
              </a:rPr>
              <a:t>.</a:t>
            </a:r>
          </a:p>
          <a:p>
            <a:pPr marL="0" indent="0">
              <a:buNone/>
            </a:pPr>
            <a:endParaRPr lang="it-IT" sz="1600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90FACBC-5AC6-E344-B14B-73C36B7D5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055"/>
          <a:stretch/>
        </p:blipFill>
        <p:spPr>
          <a:xfrm>
            <a:off x="7286982" y="1988840"/>
            <a:ext cx="1331534" cy="2808312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C61BCBD4-F399-1C43-ABC1-2BF6DA5CCBEF}"/>
              </a:ext>
            </a:extLst>
          </p:cNvPr>
          <p:cNvGrpSpPr/>
          <p:nvPr/>
        </p:nvGrpSpPr>
        <p:grpSpPr>
          <a:xfrm>
            <a:off x="7218698" y="4797152"/>
            <a:ext cx="1399818" cy="1354460"/>
            <a:chOff x="6588177" y="4797152"/>
            <a:chExt cx="1399818" cy="135446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586268E-1A25-6B44-BC9C-28B6C6F4A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7219"/>
            <a:stretch/>
          </p:blipFill>
          <p:spPr>
            <a:xfrm>
              <a:off x="6588177" y="4927556"/>
              <a:ext cx="1399818" cy="1224056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CEC5C182-DB79-4744-8A73-C79506541517}"/>
                </a:ext>
              </a:extLst>
            </p:cNvPr>
            <p:cNvSpPr/>
            <p:nvPr/>
          </p:nvSpPr>
          <p:spPr>
            <a:xfrm>
              <a:off x="6660232" y="4797152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34757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Poligoni circoscritti a una circonferenza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73DF53-8376-1C42-A988-17BB29321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580064"/>
            <a:ext cx="2314788" cy="155793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4FEF76B-C2A7-AC4F-B0CC-C8B43288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11" y="2277936"/>
            <a:ext cx="1941277" cy="147930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30200"/>
            <a:ext cx="8229600" cy="480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>
                <a:effectLst/>
              </a:rPr>
              <a:t>Un poligono si dice </a:t>
            </a:r>
            <a:r>
              <a:rPr lang="it-IT" sz="1600" b="1" dirty="0"/>
              <a:t>circo</a:t>
            </a:r>
            <a:r>
              <a:rPr lang="it-IT" sz="1600" b="1" dirty="0">
                <a:effectLst/>
              </a:rPr>
              <a:t>scritto a una circonferenza se tutti i suoi lati sono tangenti alla circonferenza. La circonferenza si dice inscritta </a:t>
            </a:r>
            <a:r>
              <a:rPr lang="it-IT" sz="1600" b="1" dirty="0"/>
              <a:t>ne</a:t>
            </a:r>
            <a:r>
              <a:rPr lang="it-IT" sz="1600" b="1" dirty="0">
                <a:effectLst/>
              </a:rPr>
              <a:t>l poligono.</a:t>
            </a:r>
          </a:p>
          <a:p>
            <a:pPr marL="0" indent="0">
              <a:buNone/>
            </a:pPr>
            <a:r>
              <a:rPr lang="it-IT" sz="1600" dirty="0">
                <a:effectLst/>
              </a:rPr>
              <a:t>Consideriamo un generico poligono </a:t>
            </a:r>
            <a:r>
              <a:rPr lang="it-IT" sz="1600" i="1" dirty="0">
                <a:effectLst/>
              </a:rPr>
              <a:t>ABCDE</a:t>
            </a:r>
            <a:r>
              <a:rPr lang="it-IT" sz="1600" dirty="0">
                <a:effectLst/>
              </a:rPr>
              <a:t> circoscritto alla circonferenza 𝒞. Il lato </a:t>
            </a:r>
            <a:r>
              <a:rPr lang="it-IT" sz="1600" i="1" dirty="0">
                <a:effectLst/>
              </a:rPr>
              <a:t>AE</a:t>
            </a:r>
            <a:r>
              <a:rPr lang="it-IT" sz="1600" dirty="0">
                <a:effectLst/>
              </a:rPr>
              <a:t> è tangente a 𝒞, quindi la sua distanza dal centro </a:t>
            </a:r>
            <a:r>
              <a:rPr lang="it-IT" sz="1600" i="1" dirty="0">
                <a:effectLst/>
              </a:rPr>
              <a:t>OA</a:t>
            </a:r>
            <a:r>
              <a:rPr lang="it-IT" sz="1600" dirty="0">
                <a:effectLst/>
              </a:rPr>
              <a:t>′ è uguale al raggio: </a:t>
            </a:r>
          </a:p>
          <a:p>
            <a:pPr lvl="1">
              <a:tabLst>
                <a:tab pos="1368425" algn="l"/>
                <a:tab pos="1812925" algn="l"/>
              </a:tabLst>
            </a:pPr>
            <a:r>
              <a:rPr lang="it-IT" b="1" i="1" dirty="0" err="1">
                <a:effectLst/>
              </a:rPr>
              <a:t>r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OA′ 	</a:t>
            </a:r>
            <a:r>
              <a:rPr lang="it-IT" b="1" dirty="0">
                <a:effectLst/>
              </a:rPr>
              <a:t>e	</a:t>
            </a:r>
            <a:r>
              <a:rPr lang="it-IT" b="1" i="1" dirty="0">
                <a:effectLst/>
              </a:rPr>
              <a:t> OA′ </a:t>
            </a:r>
            <a:r>
              <a:rPr lang="it-IT" b="1" dirty="0">
                <a:effectLst/>
              </a:rPr>
              <a:t>⊥ </a:t>
            </a:r>
            <a:r>
              <a:rPr lang="it-IT" b="1" i="1" dirty="0">
                <a:effectLst/>
              </a:rPr>
              <a:t>AE</a:t>
            </a:r>
            <a:r>
              <a:rPr lang="it-IT" b="1" dirty="0">
                <a:effectLst/>
              </a:rPr>
              <a:t>	</a:t>
            </a:r>
            <a:r>
              <a:rPr lang="it-IT" b="1" i="1" dirty="0">
                <a:effectLst/>
              </a:rPr>
              <a:t>	</a:t>
            </a:r>
          </a:p>
          <a:p>
            <a:pPr marL="0" indent="0">
              <a:buNone/>
            </a:pPr>
            <a:r>
              <a:rPr lang="it-IT" sz="1600" dirty="0"/>
              <a:t>Il </a:t>
            </a:r>
            <a:r>
              <a:rPr lang="it-IT" sz="1600" dirty="0">
                <a:effectLst/>
              </a:rPr>
              <a:t>raggio della circonferenza inscritta è detto </a:t>
            </a:r>
            <a:r>
              <a:rPr lang="it-IT" sz="1600" b="1" dirty="0">
                <a:effectLst/>
              </a:rPr>
              <a:t>apotema</a:t>
            </a:r>
            <a:r>
              <a:rPr lang="it-IT" sz="1600" dirty="0">
                <a:effectLst/>
              </a:rPr>
              <a:t>.</a:t>
            </a:r>
          </a:p>
          <a:p>
            <a:pPr marL="0" indent="0">
              <a:buNone/>
            </a:pPr>
            <a:endParaRPr lang="it-IT" sz="1600" dirty="0">
              <a:effectLst/>
            </a:endParaRPr>
          </a:p>
          <a:p>
            <a:pPr marL="0" indent="0">
              <a:buNone/>
            </a:pPr>
            <a:r>
              <a:rPr lang="it-IT" sz="1600" dirty="0">
                <a:effectLst/>
              </a:rPr>
              <a:t>Tracciamo, in blu, le </a:t>
            </a:r>
            <a:r>
              <a:rPr lang="it-IT" sz="1600" b="1" dirty="0">
                <a:effectLst/>
              </a:rPr>
              <a:t>bisettrici</a:t>
            </a:r>
            <a:r>
              <a:rPr lang="it-IT" sz="1600" dirty="0">
                <a:effectLst/>
              </a:rPr>
              <a:t> degli angoli del poligono, esse sono </a:t>
            </a:r>
          </a:p>
          <a:p>
            <a:pPr marL="0" indent="0">
              <a:buNone/>
            </a:pPr>
            <a:r>
              <a:rPr lang="it-IT" sz="1600" dirty="0">
                <a:effectLst/>
              </a:rPr>
              <a:t>equidistanti dai lati e il loro punto di incontro, chiamato </a:t>
            </a:r>
            <a:r>
              <a:rPr lang="it-IT" sz="1600" b="1" dirty="0">
                <a:effectLst/>
              </a:rPr>
              <a:t>incentro</a:t>
            </a:r>
            <a:r>
              <a:rPr lang="it-IT" sz="1600" dirty="0">
                <a:effectLst/>
              </a:rPr>
              <a:t>, </a:t>
            </a:r>
          </a:p>
          <a:p>
            <a:pPr marL="0" indent="0">
              <a:buNone/>
            </a:pPr>
            <a:r>
              <a:rPr lang="it-IT" sz="1600" dirty="0">
                <a:effectLst/>
              </a:rPr>
              <a:t>sarà equidistante da tutti i lati e quindi coinciderà con il centro della circonferenza </a:t>
            </a:r>
          </a:p>
          <a:p>
            <a:pPr marL="0" indent="0">
              <a:buNone/>
            </a:pPr>
            <a:r>
              <a:rPr lang="it-IT" sz="1600" dirty="0">
                <a:effectLst/>
              </a:rPr>
              <a:t>inscritta nel poligono.</a:t>
            </a:r>
          </a:p>
          <a:p>
            <a:pPr marL="0" indent="0">
              <a:buNone/>
            </a:pPr>
            <a:r>
              <a:rPr lang="it-IT" sz="1600" b="1" dirty="0">
                <a:effectLst/>
              </a:rPr>
              <a:t>Un poligono si può circoscrivere a una circonferenza solo se </a:t>
            </a:r>
          </a:p>
          <a:p>
            <a:pPr marL="0" indent="0">
              <a:buNone/>
            </a:pPr>
            <a:r>
              <a:rPr lang="it-IT" sz="1600" b="1" dirty="0">
                <a:effectLst/>
              </a:rPr>
              <a:t>le bisettrici dei suoi angoli si incontrano tutte nel punto detto incentro.</a:t>
            </a:r>
          </a:p>
          <a:p>
            <a:pPr marL="0" indent="0">
              <a:buNone/>
            </a:pPr>
            <a:endParaRPr lang="it-IT" sz="1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sz="1600" dirty="0">
                <a:effectLst/>
              </a:rPr>
              <a:t>In ogni </a:t>
            </a:r>
            <a:r>
              <a:rPr lang="it-IT" sz="1600" b="1" dirty="0">
                <a:effectLst/>
              </a:rPr>
              <a:t>triangolo</a:t>
            </a:r>
            <a:r>
              <a:rPr lang="it-IT" sz="1600" dirty="0">
                <a:effectLst/>
              </a:rPr>
              <a:t> le </a:t>
            </a:r>
            <a:r>
              <a:rPr lang="it-IT" sz="1600" dirty="0"/>
              <a:t>bisettrici </a:t>
            </a:r>
            <a:r>
              <a:rPr lang="it-IT" sz="1600" dirty="0">
                <a:effectLst/>
              </a:rPr>
              <a:t>si incontrano sempre in </a:t>
            </a:r>
            <a:br>
              <a:rPr lang="it-IT" sz="1600" dirty="0">
                <a:effectLst/>
              </a:rPr>
            </a:br>
            <a:r>
              <a:rPr lang="it-IT" sz="1600" dirty="0">
                <a:effectLst/>
              </a:rPr>
              <a:t>un punto: ogni triangolo è quindi un </a:t>
            </a:r>
            <a:r>
              <a:rPr lang="it-IT" sz="1600" b="1" dirty="0">
                <a:effectLst/>
              </a:rPr>
              <a:t>poligono </a:t>
            </a:r>
            <a:br>
              <a:rPr lang="it-IT" sz="1600" b="1" dirty="0">
                <a:effectLst/>
              </a:rPr>
            </a:br>
            <a:r>
              <a:rPr lang="it-IT" sz="1600" b="1" dirty="0">
                <a:effectLst/>
              </a:rPr>
              <a:t>circoscrivibile a una circonferenza</a:t>
            </a:r>
            <a:r>
              <a:rPr lang="it-IT" sz="1600" dirty="0">
                <a:effectLst/>
              </a:rPr>
              <a:t>.</a:t>
            </a:r>
          </a:p>
          <a:p>
            <a:pPr marL="0" indent="0">
              <a:buNone/>
            </a:pPr>
            <a:endParaRPr lang="it-IT" sz="1600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sz="1600" b="1" i="1" dirty="0"/>
          </a:p>
        </p:txBody>
      </p:sp>
    </p:spTree>
    <p:extLst>
      <p:ext uri="{BB962C8B-B14F-4D97-AF65-F5344CB8AC3E}">
        <p14:creationId xmlns:p14="http://schemas.microsoft.com/office/powerpoint/2010/main" val="365741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Quadrilateri inscritti e circoscritti </a:t>
            </a:r>
            <a:br>
              <a:rPr lang="it-IT" sz="4000" b="1" dirty="0"/>
            </a:br>
            <a:r>
              <a:rPr lang="it-IT" sz="4000" b="1" dirty="0"/>
              <a:t>a una circonferenza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QUADRILATERI INSCRITTI IN UNA CIRCONFERENZA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In un quadrilatero inscritto in una circonferenza gli angoli opposti sono supplementari cioè la loro somma è un angolo piatto.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Vale anche la proprietà inversa:</a:t>
            </a:r>
          </a:p>
          <a:p>
            <a:pPr marL="0" indent="0">
              <a:buNone/>
            </a:pPr>
            <a:r>
              <a:rPr lang="it-IT" b="1" dirty="0">
                <a:effectLst/>
              </a:rPr>
              <a:t>Se un quadrilatero ha gli angoli opposti supplementari allora è inscrivibile in una circonferenza.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</a:t>
            </a:r>
            <a:r>
              <a:rPr lang="it-IT" dirty="0">
                <a:effectLst/>
              </a:rPr>
              <a:t> rettangolo, il quadrato e il trapezio isoscele sono sempre inscrivibili. 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i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F0C7421-B14E-7A4B-A118-40297D463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1081"/>
            <a:ext cx="2694893" cy="147926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9F03BB9-968B-9443-8AD0-CD65EF414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95" y="2641776"/>
            <a:ext cx="2899939" cy="138406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D5C693B-0EC6-D24A-9B17-DB9AB228BB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13" y="2103649"/>
            <a:ext cx="2614340" cy="16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6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Quadrilateri inscritti e circoscritti </a:t>
            </a:r>
            <a:br>
              <a:rPr lang="it-IT" sz="4000" b="1" dirty="0"/>
            </a:br>
            <a:r>
              <a:rPr lang="it-IT" sz="4000" b="1" dirty="0"/>
              <a:t>a una circonferenza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90264"/>
            <a:ext cx="8229600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QUADRILATERI CIRCOSCRITTI A UNA CIRCONFERENZA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Come si può notare dai colori è possibile scomporre la somma di due lati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opposti: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In un quadrilatero circoscritto a una circonferenza la somma di due lati opposti è congruente alla somma degli altri due.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Vale anche la proprietà inversa:</a:t>
            </a:r>
          </a:p>
          <a:p>
            <a:pPr marL="0" indent="0">
              <a:buNone/>
            </a:pPr>
            <a:r>
              <a:rPr lang="it-IT" b="1" dirty="0">
                <a:effectLst/>
              </a:rPr>
              <a:t>Se in un quadrilatero la somma di due lati opposti è congruente alla somma degli altri due, allora il quadrilatero è circoscrivibile a una circonferenza.</a:t>
            </a:r>
            <a:endParaRPr lang="it-IT" b="1" dirty="0"/>
          </a:p>
          <a:p>
            <a:pPr marL="0" indent="0">
              <a:spcBef>
                <a:spcPts val="1000"/>
              </a:spcBef>
              <a:buNone/>
            </a:pPr>
            <a:r>
              <a:rPr lang="it-IT" dirty="0"/>
              <a:t>I</a:t>
            </a:r>
            <a:r>
              <a:rPr lang="it-IT" dirty="0">
                <a:effectLst/>
              </a:rPr>
              <a:t>l quadrato e il rombo sono sempre circoscrivibili.</a:t>
            </a: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0CC383-E5CF-6E46-8B68-C1AE33A02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458059"/>
            <a:ext cx="1886000" cy="20562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342681A-508A-8C41-8E00-1A39B0A30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53925"/>
            <a:ext cx="3384376" cy="23491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9B9B9E8-52ED-B04D-8DF1-F9D147752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803" y="2504479"/>
            <a:ext cx="1736766" cy="17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0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Poligoni regolari e relazioni tra lato, apotema e raggio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84784"/>
            <a:ext cx="8229600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Un </a:t>
            </a:r>
            <a:r>
              <a:rPr lang="it-IT" b="1" dirty="0">
                <a:effectLst/>
              </a:rPr>
              <a:t>poligono regolare </a:t>
            </a:r>
            <a:r>
              <a:rPr lang="it-IT" dirty="0">
                <a:effectLst/>
              </a:rPr>
              <a:t>è un poligono che ha tutti gli </a:t>
            </a:r>
            <a:r>
              <a:rPr lang="it-IT" b="1" dirty="0">
                <a:effectLst/>
              </a:rPr>
              <a:t>angoli congruenti </a:t>
            </a:r>
            <a:r>
              <a:rPr lang="it-IT" dirty="0">
                <a:effectLst/>
              </a:rPr>
              <a:t>(</a:t>
            </a:r>
            <a:r>
              <a:rPr lang="it-IT" b="1" dirty="0">
                <a:effectLst/>
              </a:rPr>
              <a:t>equiangolo</a:t>
            </a:r>
            <a:r>
              <a:rPr lang="it-IT" dirty="0">
                <a:effectLst/>
              </a:rPr>
              <a:t>) e tutti i </a:t>
            </a:r>
            <a:r>
              <a:rPr lang="it-IT" b="1" dirty="0">
                <a:effectLst/>
              </a:rPr>
              <a:t>lati congruenti </a:t>
            </a:r>
            <a:r>
              <a:rPr lang="it-IT" dirty="0">
                <a:effectLst/>
              </a:rPr>
              <a:t>(</a:t>
            </a:r>
            <a:r>
              <a:rPr lang="it-IT" b="1" dirty="0">
                <a:effectLst/>
              </a:rPr>
              <a:t>equilatero</a:t>
            </a:r>
            <a:r>
              <a:rPr lang="it-IT" dirty="0">
                <a:effectLst/>
              </a:rPr>
              <a:t>).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In ogni poligono regolare: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gli assi si intersecano tutti in uno stesso punto detto </a:t>
            </a:r>
            <a:r>
              <a:rPr lang="it-IT" b="1" dirty="0">
                <a:effectLst/>
              </a:rPr>
              <a:t>circocentro</a:t>
            </a:r>
            <a:r>
              <a:rPr lang="it-IT" dirty="0">
                <a:effectLst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le bisettrici si intersecano tutte in uno stesso punto detto </a:t>
            </a:r>
            <a:r>
              <a:rPr lang="it-IT" b="1" dirty="0">
                <a:effectLst/>
              </a:rPr>
              <a:t>incentro</a:t>
            </a:r>
            <a:r>
              <a:rPr lang="it-IT" dirty="0">
                <a:effectLst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 due punti di intersezione coincidono e il punto è detto </a:t>
            </a:r>
            <a:r>
              <a:rPr lang="it-IT" b="1" dirty="0">
                <a:effectLst/>
              </a:rPr>
              <a:t>centro</a:t>
            </a:r>
            <a:r>
              <a:rPr lang="it-IT" dirty="0">
                <a:effectLst/>
              </a:rPr>
              <a:t> del poligono.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Ogni poligono regolare è inscrivibile e circoscrivibile a due circonferenze concentriche.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Il </a:t>
            </a:r>
            <a:r>
              <a:rPr lang="it-IT" b="1" dirty="0">
                <a:effectLst/>
              </a:rPr>
              <a:t>raggio di un poligono regolare </a:t>
            </a:r>
            <a:r>
              <a:rPr lang="it-IT" dirty="0">
                <a:effectLst/>
              </a:rPr>
              <a:t>è il raggio della circonferenza circoscritta, quindi la distanza del centro </a:t>
            </a:r>
            <a:r>
              <a:rPr lang="it-IT" i="1" dirty="0">
                <a:effectLst/>
              </a:rPr>
              <a:t>O</a:t>
            </a:r>
            <a:r>
              <a:rPr lang="it-IT" dirty="0">
                <a:effectLst/>
              </a:rPr>
              <a:t> da un vertice e si indica con </a:t>
            </a:r>
            <a:r>
              <a:rPr lang="it-IT" i="1" dirty="0">
                <a:effectLst/>
              </a:rPr>
              <a:t>r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apotema</a:t>
            </a:r>
            <a:r>
              <a:rPr lang="it-IT" dirty="0">
                <a:effectLst/>
              </a:rPr>
              <a:t> </a:t>
            </a:r>
            <a:r>
              <a:rPr lang="it-IT" b="1" dirty="0">
                <a:effectLst/>
              </a:rPr>
              <a:t>di un poligono regolare </a:t>
            </a:r>
            <a:r>
              <a:rPr lang="it-IT" dirty="0">
                <a:effectLst/>
              </a:rPr>
              <a:t>è il raggio della circonferenza inscritta, quindi la distanza del centro </a:t>
            </a:r>
            <a:r>
              <a:rPr lang="it-IT" i="1" dirty="0">
                <a:effectLst/>
              </a:rPr>
              <a:t>O</a:t>
            </a:r>
            <a:r>
              <a:rPr lang="it-IT" dirty="0">
                <a:effectLst/>
              </a:rPr>
              <a:t> da un lato e si indica con </a:t>
            </a:r>
            <a:r>
              <a:rPr lang="it-IT" i="1" dirty="0">
                <a:effectLst/>
              </a:rPr>
              <a:t>a</a:t>
            </a:r>
            <a:r>
              <a:rPr lang="it-IT" dirty="0">
                <a:effectLst/>
              </a:rPr>
              <a:t>.</a:t>
            </a: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2E2F92-D9C1-DA47-B0FD-7A22AEFA0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903" y="3212976"/>
            <a:ext cx="521819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1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Poligoni regolari e relazioni tra lato, apotema e raggio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651BF89-884F-41AC-935F-45EA925B736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QUADRATO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misura del lato del quadrato inscritto in una circonferenza </a:t>
                </a:r>
                <a:r>
                  <a:rPr lang="it-IT" dirty="0">
                    <a:effectLst/>
                  </a:rPr>
                  <a:t>si ottiene moltiplicando la misura del raggio per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it-IT" b="0" i="0" smtClean="0">
                        <a:effectLst/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it-IT" b="0" dirty="0">
                  <a:effectLst/>
                </a:endParaRPr>
              </a:p>
              <a:p>
                <a:pPr lvl="1"/>
                <a:r>
                  <a:rPr lang="it-IT" b="1" i="1" dirty="0">
                    <a:effectLst/>
                  </a:rPr>
                  <a:t>l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>
                    <a:effectLst/>
                  </a:rPr>
                  <a:t>r</a:t>
                </a:r>
                <a:r>
                  <a:rPr lang="it-IT" b="1" dirty="0">
                    <a:effectLst/>
                  </a:rPr>
                  <a:t> ·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Possiamo inoltre notare che: </a:t>
                </a:r>
              </a:p>
              <a:p>
                <a:pPr marL="0" indent="0">
                  <a:buNone/>
                </a:pPr>
                <a:r>
                  <a:rPr lang="it-IT" b="1" i="1" dirty="0">
                    <a:effectLst/>
                  </a:rPr>
                  <a:t>	a</a:t>
                </a:r>
                <a:r>
                  <a:rPr lang="it-IT" b="1" dirty="0"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it-IT" b="1" i="1" dirty="0">
                    <a:effectLst/>
                  </a:rPr>
                  <a:t> l</a:t>
                </a:r>
                <a:r>
                  <a:rPr lang="it-IT" b="1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cioè </a:t>
                </a:r>
                <a:r>
                  <a:rPr lang="it-IT" b="1" dirty="0">
                    <a:effectLst/>
                  </a:rPr>
                  <a:t>	</a:t>
                </a:r>
                <a:endParaRPr lang="it-IT" b="1" dirty="0"/>
              </a:p>
              <a:p>
                <a:pPr marL="0" indent="0">
                  <a:buNone/>
                </a:pPr>
                <a:r>
                  <a:rPr lang="it-IT" b="1" i="1" dirty="0">
                    <a:effectLst/>
                  </a:rPr>
                  <a:t>	a</a:t>
                </a:r>
                <a:r>
                  <a:rPr lang="it-IT" b="1" dirty="0">
                    <a:effectLst/>
                  </a:rPr>
                  <a:t> = 0,5 · </a:t>
                </a:r>
                <a:r>
                  <a:rPr lang="it-IT" b="1" i="1" dirty="0">
                    <a:effectLst/>
                  </a:rPr>
                  <a:t>l</a:t>
                </a: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b="1" i="1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651BF89-884F-41AC-935F-45EA925B7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5E88C4E2-988E-8A4C-9E5F-133827C31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73" y="3789040"/>
            <a:ext cx="1730053" cy="17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7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Circonferenza e cerchio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5554960" cy="453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circonferenza </a:t>
            </a:r>
            <a:r>
              <a:rPr lang="it-IT" dirty="0">
                <a:effectLst/>
              </a:rPr>
              <a:t>𝒞, che si può tracciare con un compasso, è una </a:t>
            </a:r>
            <a:r>
              <a:rPr lang="it-IT" b="1" dirty="0">
                <a:effectLst/>
              </a:rPr>
              <a:t>linea curva chiusa</a:t>
            </a:r>
            <a:r>
              <a:rPr lang="it-IT" dirty="0">
                <a:effectLst/>
              </a:rPr>
              <a:t> costituita dall’insieme dei punti del piano equidistanti da un punto del piano stesso, detto </a:t>
            </a:r>
            <a:r>
              <a:rPr lang="it-IT" b="1" dirty="0">
                <a:effectLst/>
              </a:rPr>
              <a:t>centro</a:t>
            </a:r>
            <a:r>
              <a:rPr lang="it-IT" b="1" dirty="0"/>
              <a:t> </a:t>
            </a:r>
            <a:r>
              <a:rPr lang="it-IT" b="1" i="1" dirty="0"/>
              <a:t>O</a:t>
            </a:r>
            <a:r>
              <a:rPr lang="it-IT" b="1" dirty="0"/>
              <a:t>.</a:t>
            </a: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distanza di </a:t>
            </a:r>
            <a:r>
              <a:rPr lang="it-IT" i="1" dirty="0">
                <a:effectLst/>
              </a:rPr>
              <a:t>O</a:t>
            </a:r>
            <a:r>
              <a:rPr lang="it-IT" dirty="0">
                <a:effectLst/>
              </a:rPr>
              <a:t> da un punto qualsiasi di 𝒞 è detta </a:t>
            </a:r>
            <a:r>
              <a:rPr lang="it-IT" b="1" dirty="0">
                <a:effectLst/>
              </a:rPr>
              <a:t>raggio</a:t>
            </a:r>
            <a:r>
              <a:rPr lang="it-IT" dirty="0">
                <a:effectLst/>
              </a:rPr>
              <a:t> e si indica con </a:t>
            </a:r>
            <a:r>
              <a:rPr lang="it-IT" b="1" i="1" dirty="0">
                <a:effectLst/>
              </a:rPr>
              <a:t>r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Un punto qualsiasi del piano su cui giace 𝒞 può trovarsi: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esterno</a:t>
            </a:r>
            <a:r>
              <a:rPr lang="it-IT" dirty="0"/>
              <a:t> alla circonferenza, se la sua distanza da </a:t>
            </a:r>
            <a:r>
              <a:rPr lang="it-IT" i="1" dirty="0"/>
              <a:t>O</a:t>
            </a:r>
            <a:r>
              <a:rPr lang="it-IT" dirty="0"/>
              <a:t> è maggiore del raggio (punti </a:t>
            </a:r>
            <a:r>
              <a:rPr lang="it-IT" i="1" dirty="0"/>
              <a:t>D</a:t>
            </a:r>
            <a:r>
              <a:rPr lang="it-IT" dirty="0"/>
              <a:t>, </a:t>
            </a:r>
            <a:r>
              <a:rPr lang="it-IT" i="1" dirty="0"/>
              <a:t>E</a:t>
            </a:r>
            <a:r>
              <a:rPr lang="it-IT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appartenente</a:t>
            </a:r>
            <a:r>
              <a:rPr lang="it-IT" dirty="0"/>
              <a:t> alla circonferenza, se la sua distanza da </a:t>
            </a:r>
            <a:r>
              <a:rPr lang="it-IT" i="1" dirty="0"/>
              <a:t>O</a:t>
            </a:r>
            <a:r>
              <a:rPr lang="it-IT" dirty="0"/>
              <a:t> è uguale al  raggio (punti </a:t>
            </a:r>
            <a:r>
              <a:rPr lang="it-IT" i="1" dirty="0"/>
              <a:t>A</a:t>
            </a:r>
            <a:r>
              <a:rPr lang="it-IT" dirty="0"/>
              <a:t>, </a:t>
            </a:r>
            <a:r>
              <a:rPr lang="it-IT" i="1" dirty="0"/>
              <a:t>B</a:t>
            </a:r>
            <a:r>
              <a:rPr lang="it-IT" dirty="0"/>
              <a:t>, </a:t>
            </a:r>
            <a:r>
              <a:rPr lang="it-IT" i="1" dirty="0"/>
              <a:t>C</a:t>
            </a:r>
            <a:r>
              <a:rPr lang="it-IT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</a:rPr>
              <a:t>interno</a:t>
            </a:r>
            <a:r>
              <a:rPr lang="it-IT" dirty="0"/>
              <a:t> alla circonferenza, se la sua distanza da </a:t>
            </a:r>
            <a:r>
              <a:rPr lang="it-IT" i="1" dirty="0"/>
              <a:t>O</a:t>
            </a:r>
            <a:r>
              <a:rPr lang="it-IT" dirty="0"/>
              <a:t> è minore del raggio (punto </a:t>
            </a:r>
            <a:r>
              <a:rPr lang="it-IT" i="1" dirty="0"/>
              <a:t>F</a:t>
            </a:r>
            <a:r>
              <a:rPr lang="it-IT" dirty="0"/>
              <a:t>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0AFEEFA-D169-0C47-B5EA-2B31993F8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638" y="1690689"/>
            <a:ext cx="2731227" cy="209051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1DA5848-2E7C-8E4D-A0B0-71FBF7E8D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863436"/>
            <a:ext cx="3068737" cy="21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9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Poligoni regolari e relazioni tra lato, apotema e raggio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651BF89-884F-41AC-935F-45EA925B736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8229600" cy="35551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ESAGONO REGOLARE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misura del lato di un esagono regolare inscritto in una circonferenza</a:t>
                </a:r>
                <a:r>
                  <a:rPr lang="it-IT" dirty="0">
                    <a:effectLst/>
                  </a:rPr>
                  <a:t> è uguale alla misura del raggio:</a:t>
                </a:r>
              </a:p>
              <a:p>
                <a:pPr lvl="1"/>
                <a:r>
                  <a:rPr lang="it-IT" b="1" i="1" dirty="0"/>
                  <a:t>l </a:t>
                </a:r>
                <a:r>
                  <a:rPr lang="it-IT" b="1" dirty="0"/>
                  <a:t>=</a:t>
                </a:r>
                <a:r>
                  <a:rPr lang="it-IT" b="1" i="1" dirty="0"/>
                  <a:t> r</a:t>
                </a:r>
              </a:p>
              <a:p>
                <a:endParaRPr lang="it-IT" dirty="0"/>
              </a:p>
              <a:p>
                <a:r>
                  <a:rPr lang="it-IT" dirty="0"/>
                  <a:t>Ricordando che </a:t>
                </a:r>
                <a14:m>
                  <m:oMath xmlns:m="http://schemas.openxmlformats.org/officeDocument/2006/math">
                    <m:r>
                      <a:rPr lang="it-IT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·</m:t>
                        </m:r>
                        <m:rad>
                          <m:radPr>
                            <m:degHide m:val="on"/>
                            <m:ctrlPr>
                              <a:rPr lang="it-IT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 </a:t>
                </a:r>
              </a:p>
              <a:p>
                <a:r>
                  <a:rPr lang="it-IT" dirty="0"/>
                  <a:t>poiché </a:t>
                </a:r>
                <a:r>
                  <a:rPr lang="it-IT" i="1" dirty="0"/>
                  <a:t>h</a:t>
                </a:r>
                <a:r>
                  <a:rPr lang="it-IT" dirty="0"/>
                  <a:t> = </a:t>
                </a:r>
                <a:r>
                  <a:rPr lang="it-IT" i="1" dirty="0"/>
                  <a:t>a</a:t>
                </a:r>
                <a:r>
                  <a:rPr lang="it-IT" dirty="0"/>
                  <a:t> </a:t>
                </a:r>
              </a:p>
              <a:p>
                <a:r>
                  <a:rPr lang="it-IT" dirty="0"/>
                  <a:t>si ottiene:</a:t>
                </a:r>
              </a:p>
              <a:p>
                <a:r>
                  <a:rPr lang="it-IT" b="1" dirty="0"/>
                  <a:t>	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b="1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·</m:t>
                        </m:r>
                        <m:rad>
                          <m:radPr>
                            <m:degHide m:val="on"/>
                            <m:ctrlP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t-IT" dirty="0"/>
                  <a:t>	</a:t>
                </a:r>
              </a:p>
              <a:p>
                <a:r>
                  <a:rPr lang="it-IT" dirty="0"/>
                  <a:t>cioè	</a:t>
                </a:r>
              </a:p>
              <a:p>
                <a:r>
                  <a:rPr lang="it-IT" b="1" i="1" dirty="0"/>
                  <a:t>	a </a:t>
                </a:r>
                <a:r>
                  <a:rPr lang="it-IT" b="1" dirty="0"/>
                  <a:t>=</a:t>
                </a:r>
                <a:r>
                  <a:rPr lang="it-IT" b="1" i="1" dirty="0"/>
                  <a:t> l </a:t>
                </a:r>
                <a:r>
                  <a:rPr lang="it-IT" b="1" dirty="0">
                    <a:effectLst/>
                  </a:rPr>
                  <a:t>·</a:t>
                </a:r>
                <a:r>
                  <a:rPr lang="it-IT" b="1" i="1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0,866</a:t>
                </a:r>
                <a:endParaRPr lang="it-IT" b="1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651BF89-884F-41AC-935F-45EA925B7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8229600" cy="3555192"/>
              </a:xfrm>
              <a:blipFill>
                <a:blip r:embed="rId2"/>
                <a:stretch>
                  <a:fillRect l="-463" t="-712" b="-21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6DF04E42-D8A9-3545-8550-9908FB714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356992"/>
            <a:ext cx="197212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35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Poligoni regolari e relazioni tra lato, apotema e raggio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651BF89-884F-41AC-935F-45EA925B736A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TRIANGOLO EQUILATERO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misura del lato di un triangolo equilatero inscritto in una circonferenza </a:t>
                </a:r>
                <a:r>
                  <a:rPr lang="it-IT" dirty="0">
                    <a:effectLst/>
                  </a:rPr>
                  <a:t>si ottiene moltiplicando la misura del raggio per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it-IT" dirty="0">
                    <a:effectLst/>
                  </a:rPr>
                  <a:t> :</a:t>
                </a:r>
              </a:p>
              <a:p>
                <a:pPr lvl="1"/>
                <a:r>
                  <a:rPr lang="it-IT" b="1" i="1" dirty="0"/>
                  <a:t>l </a:t>
                </a:r>
                <a:r>
                  <a:rPr lang="it-IT" b="1" dirty="0"/>
                  <a:t>=</a:t>
                </a:r>
                <a:r>
                  <a:rPr lang="it-IT" b="1" i="1" dirty="0"/>
                  <a:t> r </a:t>
                </a:r>
                <a:r>
                  <a:rPr lang="it-IT" b="1" dirty="0">
                    <a:effectLst/>
                  </a:rPr>
                  <a:t>·</a:t>
                </a:r>
                <a:r>
                  <a:rPr lang="it-IT" b="1" i="1" dirty="0">
                    <a:effectLst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it-IT" b="1" i="1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Nel triangolo equilatero altezza, mediana, bisettrice e asse coincidono. Il loro punto di incontro </a:t>
                </a:r>
                <a:r>
                  <a:rPr lang="it-IT" i="1" dirty="0">
                    <a:effectLst/>
                  </a:rPr>
                  <a:t>O</a:t>
                </a:r>
                <a:r>
                  <a:rPr lang="it-IT" dirty="0">
                    <a:effectLst/>
                  </a:rPr>
                  <a:t> può essere considerato il baricentro della figura per cui: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it-IT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it-IT" dirty="0"/>
                  <a:t>	cioè 	</a:t>
                </a:r>
                <a:r>
                  <a:rPr lang="it-IT" b="1" i="1" dirty="0"/>
                  <a:t>a</a:t>
                </a:r>
                <a:r>
                  <a:rPr lang="it-IT" b="1" dirty="0"/>
                  <a:t> = </a:t>
                </a:r>
                <a:r>
                  <a:rPr lang="it-IT" b="1" i="1" dirty="0"/>
                  <a:t>l</a:t>
                </a:r>
                <a:r>
                  <a:rPr lang="it-IT" b="1" dirty="0"/>
                  <a:t> </a:t>
                </a:r>
                <a:r>
                  <a:rPr lang="it-IT" b="1" dirty="0">
                    <a:effectLst/>
                  </a:rPr>
                  <a:t>· 0,288</a:t>
                </a:r>
                <a:endParaRPr lang="it-IT" b="1" dirty="0"/>
              </a:p>
              <a:p>
                <a:pPr marL="0" indent="0">
                  <a:buNone/>
                </a:pPr>
                <a:endParaRPr lang="it-IT" b="1" i="1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651BF89-884F-41AC-935F-45EA925B7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0131EC13-A0BA-4948-AD0F-2AF5AA92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874" y="2636912"/>
            <a:ext cx="1968252" cy="210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70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Poligoni regolari e relazioni tra lato, apotema e raggio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1538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effectLst/>
              </a:rPr>
              <a:t>L’apotema di un poligono regolare si calcola moltiplicando la misura del lato per un numero fisso.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Per gli altri poligoni regolari il calcolo è laborioso, ecco quindi una tabella riassuntiva dei numeri fissi per cui si deve moltiplicare la misura del lato per calcolare quella dell’apotema:</a:t>
            </a:r>
          </a:p>
          <a:p>
            <a:pPr marL="0" indent="0">
              <a:buNone/>
            </a:pPr>
            <a:endParaRPr lang="it-IT" b="1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8842FB-F53C-6A44-B882-5BBE4009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20" y="3068960"/>
            <a:ext cx="8229600" cy="172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Circonferenza e cerchio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Una circonferenza 𝒞 divide il piano su cui giace in due parti: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una costituita dai punti esterni a 𝒞;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l’altra costituita dai punti appartenenti e interni a 𝒞 detta </a:t>
            </a:r>
            <a:r>
              <a:rPr lang="it-IT" b="1" dirty="0">
                <a:effectLst/>
              </a:rPr>
              <a:t>cerchio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Un cerchio è la parte di piano costituita da una circonferenza e da tutti i punti interni a essa.</a:t>
            </a:r>
            <a:endParaRPr lang="it-IT" b="1" dirty="0"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57015D-1BC2-F94D-AA11-110826DEE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264" y="2636912"/>
            <a:ext cx="228547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0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La circonferenza e le sue parti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762872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corda</a:t>
            </a:r>
            <a:r>
              <a:rPr lang="it-IT" dirty="0">
                <a:effectLst/>
              </a:rPr>
              <a:t> è il segmento che ha per estremi due punti qualsiasi della circonferenza.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arco</a:t>
            </a:r>
            <a:r>
              <a:rPr lang="it-IT" dirty="0">
                <a:effectLst/>
              </a:rPr>
              <a:t> è la parte di circonferenza compresa fra due punti della circonferenza stessa. I punti </a:t>
            </a:r>
            <a:r>
              <a:rPr lang="it-IT" i="1" dirty="0">
                <a:effectLst/>
              </a:rPr>
              <a:t>A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B</a:t>
            </a:r>
            <a:r>
              <a:rPr lang="it-IT" dirty="0">
                <a:effectLst/>
              </a:rPr>
              <a:t> sono gli estremi dell’arco che si indica con       . </a:t>
            </a: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effectLst/>
              </a:rPr>
              <a:t>Il </a:t>
            </a:r>
            <a:r>
              <a:rPr lang="it-IT" b="1" dirty="0">
                <a:effectLst/>
              </a:rPr>
              <a:t>diametro</a:t>
            </a:r>
            <a:r>
              <a:rPr lang="it-IT" dirty="0">
                <a:effectLst/>
              </a:rPr>
              <a:t> è la corda passante per il centro. </a:t>
            </a:r>
            <a:r>
              <a:rPr lang="it-IT" dirty="0"/>
              <a:t>Si indica con </a:t>
            </a:r>
            <a:r>
              <a:rPr lang="it-IT" b="1" i="1" dirty="0"/>
              <a:t>d</a:t>
            </a:r>
            <a:r>
              <a:rPr lang="it-IT" dirty="0"/>
              <a:t>  ed è il doppio del raggio.</a:t>
            </a: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Se i punti </a:t>
            </a:r>
            <a:r>
              <a:rPr lang="it-IT" i="1" dirty="0">
                <a:effectLst/>
              </a:rPr>
              <a:t>C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D</a:t>
            </a:r>
            <a:r>
              <a:rPr lang="it-IT" dirty="0">
                <a:effectLst/>
              </a:rPr>
              <a:t> sono gli estremi di un diametro, ogni arco prende il nome di </a:t>
            </a:r>
            <a:r>
              <a:rPr lang="it-IT" b="1" dirty="0">
                <a:effectLst/>
              </a:rPr>
              <a:t>semicirconferenza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0AEC8DC-2F1C-614E-9DC1-F25ADAE855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32"/>
          <a:stretch/>
        </p:blipFill>
        <p:spPr>
          <a:xfrm>
            <a:off x="6660232" y="2535384"/>
            <a:ext cx="1700591" cy="178723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BCDE7D2-BEB9-424C-99FE-5EC3E8B4F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476473"/>
            <a:ext cx="2602603" cy="16446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2F410FB-F41A-8045-90C2-55C028399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0" y="3546000"/>
            <a:ext cx="288033" cy="2225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1AD2EDD-EEEC-A849-B308-959C3539F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68"/>
          <a:stretch/>
        </p:blipFill>
        <p:spPr>
          <a:xfrm>
            <a:off x="5076056" y="1391168"/>
            <a:ext cx="170059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7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La circonferenza e le sue parti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5698976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PROPRIETÀ DI ARCHI E CORDE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distanza della corda dal centro </a:t>
            </a:r>
            <a:r>
              <a:rPr lang="it-IT" dirty="0"/>
              <a:t>è i</a:t>
            </a:r>
            <a:r>
              <a:rPr lang="it-IT" dirty="0">
                <a:effectLst/>
              </a:rPr>
              <a:t>l segmento di perpendicolare condotto dal centro di una circonferenza a una corda che la divide in due segmenti congruenti.</a:t>
            </a:r>
          </a:p>
          <a:p>
            <a:pPr lvl="1"/>
            <a:r>
              <a:rPr lang="it-IT" b="1" i="1" dirty="0"/>
              <a:t>AH</a:t>
            </a:r>
            <a:r>
              <a:rPr lang="it-IT" b="1" dirty="0"/>
              <a:t> = </a:t>
            </a:r>
            <a:r>
              <a:rPr lang="it-IT" b="1" i="1" dirty="0"/>
              <a:t>HB</a:t>
            </a:r>
            <a:r>
              <a:rPr lang="it-IT" b="1" dirty="0"/>
              <a:t>	</a:t>
            </a:r>
            <a:r>
              <a:rPr lang="it-IT" b="1" i="1" dirty="0"/>
              <a:t>OA</a:t>
            </a:r>
            <a:r>
              <a:rPr lang="it-IT" b="1" dirty="0"/>
              <a:t> = </a:t>
            </a:r>
            <a:r>
              <a:rPr lang="it-IT" b="1" i="1" dirty="0"/>
              <a:t>OB</a:t>
            </a:r>
            <a:r>
              <a:rPr lang="it-IT" b="1" dirty="0"/>
              <a:t> = </a:t>
            </a:r>
            <a:r>
              <a:rPr lang="it-IT" b="1" i="1" dirty="0"/>
              <a:t>r</a:t>
            </a:r>
            <a:endParaRPr lang="it-IT" b="1" dirty="0">
              <a:effectLst/>
            </a:endParaRPr>
          </a:p>
          <a:p>
            <a:pPr marL="0" indent="0">
              <a:buNone/>
            </a:pPr>
            <a:r>
              <a:rPr lang="it-IT" dirty="0"/>
              <a:t>Il segmento </a:t>
            </a:r>
            <a:r>
              <a:rPr lang="it-IT" b="1" i="1" dirty="0"/>
              <a:t>OH</a:t>
            </a:r>
            <a:r>
              <a:rPr lang="it-IT" dirty="0"/>
              <a:t> è la </a:t>
            </a:r>
            <a:r>
              <a:rPr lang="it-IT" b="1" dirty="0"/>
              <a:t>distanza della corda </a:t>
            </a:r>
            <a:r>
              <a:rPr lang="it-IT" b="1" i="1" dirty="0"/>
              <a:t>AB</a:t>
            </a:r>
            <a:r>
              <a:rPr lang="it-IT" b="1" dirty="0"/>
              <a:t> dal centro </a:t>
            </a:r>
            <a:r>
              <a:rPr lang="it-IT" b="1" i="1" dirty="0"/>
              <a:t>O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In una circonferenza archi congruenti sottendono corde congruenti e viceversa corde congruenti sono sottese da archi congruenti.</a:t>
            </a:r>
          </a:p>
          <a:p>
            <a:pPr marL="0" indent="0">
              <a:buNone/>
            </a:pPr>
            <a:r>
              <a:rPr lang="it-IT" dirty="0"/>
              <a:t>Gli archi </a:t>
            </a:r>
            <a:r>
              <a:rPr lang="it-IT" i="1" dirty="0"/>
              <a:t>AB</a:t>
            </a:r>
            <a:r>
              <a:rPr lang="it-IT" dirty="0"/>
              <a:t> e </a:t>
            </a:r>
            <a:r>
              <a:rPr lang="it-IT" i="1" dirty="0"/>
              <a:t>CD</a:t>
            </a:r>
            <a:r>
              <a:rPr lang="it-IT" dirty="0"/>
              <a:t> sono congruenti e le corde </a:t>
            </a:r>
            <a:r>
              <a:rPr lang="it-IT" i="1" dirty="0"/>
              <a:t>AB</a:t>
            </a:r>
            <a:r>
              <a:rPr lang="it-IT" dirty="0"/>
              <a:t> e </a:t>
            </a:r>
            <a:r>
              <a:rPr lang="it-IT" i="1" dirty="0"/>
              <a:t>CD</a:t>
            </a:r>
            <a:r>
              <a:rPr lang="it-IT" dirty="0"/>
              <a:t> sono congruenti.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Se due corde di una circonferenza sono congruenti, anche le loro distanze dal centro sono congruenti</a:t>
            </a:r>
            <a:r>
              <a:rPr lang="it-IT" dirty="0"/>
              <a:t>.</a:t>
            </a: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Le perpendicolari </a:t>
            </a:r>
            <a:r>
              <a:rPr lang="it-IT" i="1" dirty="0">
                <a:effectLst/>
              </a:rPr>
              <a:t>OH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OK</a:t>
            </a:r>
            <a:r>
              <a:rPr lang="it-IT" dirty="0">
                <a:effectLst/>
              </a:rPr>
              <a:t> sono congruenti.</a:t>
            </a:r>
          </a:p>
          <a:p>
            <a:pPr marL="0" indent="0">
              <a:buNone/>
            </a:pPr>
            <a:r>
              <a:rPr lang="it-IT" b="1" i="1" dirty="0"/>
              <a:t>	</a:t>
            </a:r>
            <a:endParaRPr lang="it-IT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2FFDA92-A4D6-864E-AAF9-4D3111C49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362" y="1619108"/>
            <a:ext cx="1989769" cy="222571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2785595-00CF-B449-BAD2-4E19B5B6E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762" y="3978871"/>
            <a:ext cx="2440038" cy="2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0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Circonferenza e rette nel piano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5643424"/>
          </a:xfrm>
        </p:spPr>
        <p:txBody>
          <a:bodyPr numCol="1" spcCol="360000"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POSIZIONI RECIPROCHE DI UNA RETTA E DI UNA CIRCONFERENZA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781244-22D7-F840-AF82-436CE175C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440"/>
          <a:stretch/>
        </p:blipFill>
        <p:spPr>
          <a:xfrm>
            <a:off x="486694" y="3789040"/>
            <a:ext cx="2507776" cy="202725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7984FDD-850E-DC4A-8C9F-7F336628DBFC}"/>
              </a:ext>
            </a:extLst>
          </p:cNvPr>
          <p:cNvSpPr/>
          <p:nvPr/>
        </p:nvSpPr>
        <p:spPr>
          <a:xfrm>
            <a:off x="457200" y="2136338"/>
            <a:ext cx="8229600" cy="1569660"/>
          </a:xfrm>
          <a:prstGeom prst="rect">
            <a:avLst/>
          </a:prstGeom>
        </p:spPr>
        <p:txBody>
          <a:bodyPr wrap="square" numCol="3" spcCol="18000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/>
              <a:t>Retta </a:t>
            </a:r>
            <a:r>
              <a:rPr lang="it-IT" sz="1600" i="1" dirty="0" err="1"/>
              <a:t>s</a:t>
            </a:r>
            <a:r>
              <a:rPr lang="it-IT" sz="1600" dirty="0"/>
              <a:t> </a:t>
            </a:r>
            <a:r>
              <a:rPr lang="it-IT" sz="1600" b="1" dirty="0">
                <a:solidFill>
                  <a:srgbClr val="00B050"/>
                </a:solidFill>
              </a:rPr>
              <a:t>secante</a:t>
            </a:r>
            <a:r>
              <a:rPr lang="it-IT" sz="1600" dirty="0"/>
              <a:t>. La retta ha due punti in comune con la circonferenza 𝒞 :</a:t>
            </a:r>
          </a:p>
          <a:p>
            <a:pPr lvl="1"/>
            <a:r>
              <a:rPr lang="it-IT" sz="1600" b="1" i="1" dirty="0"/>
              <a:t>OH</a:t>
            </a:r>
            <a:r>
              <a:rPr lang="it-IT" sz="1600" b="1" dirty="0"/>
              <a:t> &lt; </a:t>
            </a:r>
            <a:r>
              <a:rPr lang="it-IT" sz="1600" b="1" i="1" dirty="0" err="1"/>
              <a:t>r</a:t>
            </a:r>
            <a:r>
              <a:rPr lang="it-IT" sz="1600" b="1" dirty="0"/>
              <a:t> </a:t>
            </a:r>
            <a:br>
              <a:rPr lang="it-IT" sz="1600" b="1" dirty="0"/>
            </a:br>
            <a:r>
              <a:rPr lang="it-IT" sz="1600" b="1" dirty="0"/>
              <a:t>𝒞 ∩ </a:t>
            </a:r>
            <a:r>
              <a:rPr lang="it-IT" sz="1600" b="1" i="1" dirty="0" err="1"/>
              <a:t>s</a:t>
            </a:r>
            <a:r>
              <a:rPr lang="it-IT" sz="1600" b="1" dirty="0"/>
              <a:t> = {</a:t>
            </a:r>
            <a:r>
              <a:rPr lang="it-IT" sz="1600" b="1" i="1" dirty="0"/>
              <a:t>A</a:t>
            </a:r>
            <a:r>
              <a:rPr lang="it-IT" sz="1600" b="1" dirty="0"/>
              <a:t>, </a:t>
            </a:r>
            <a:r>
              <a:rPr lang="it-IT" sz="1600" b="1" i="1" dirty="0"/>
              <a:t>B</a:t>
            </a:r>
            <a:r>
              <a:rPr lang="it-IT" sz="1600" b="1" dirty="0"/>
              <a:t>}</a:t>
            </a:r>
          </a:p>
          <a:p>
            <a:pPr lvl="1"/>
            <a:endParaRPr lang="it-IT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/>
              <a:t>Retta </a:t>
            </a:r>
            <a:r>
              <a:rPr lang="it-IT" sz="1600" i="1" dirty="0" err="1"/>
              <a:t>s</a:t>
            </a:r>
            <a:r>
              <a:rPr lang="it-IT" sz="1600" dirty="0"/>
              <a:t> </a:t>
            </a:r>
            <a:r>
              <a:rPr lang="it-IT" sz="1600" b="1" dirty="0">
                <a:solidFill>
                  <a:srgbClr val="FF0000"/>
                </a:solidFill>
              </a:rPr>
              <a:t>tangente</a:t>
            </a:r>
            <a:r>
              <a:rPr lang="it-IT" sz="1600" dirty="0"/>
              <a:t>. La retta interseca la circonferenza 𝒞 in due punti coincidenti:</a:t>
            </a:r>
          </a:p>
          <a:p>
            <a:pPr lvl="1"/>
            <a:r>
              <a:rPr lang="it-IT" sz="1600" b="1" i="1" dirty="0"/>
              <a:t>OH</a:t>
            </a:r>
            <a:r>
              <a:rPr lang="it-IT" sz="1600" b="1" dirty="0"/>
              <a:t> = </a:t>
            </a:r>
            <a:r>
              <a:rPr lang="it-IT" sz="1600" b="1" i="1" dirty="0" err="1"/>
              <a:t>r</a:t>
            </a:r>
            <a:r>
              <a:rPr lang="it-IT" sz="1600" b="1" dirty="0"/>
              <a:t> </a:t>
            </a:r>
            <a:br>
              <a:rPr lang="it-IT" sz="1600" b="1" dirty="0"/>
            </a:br>
            <a:r>
              <a:rPr lang="it-IT" sz="1600" b="1" dirty="0"/>
              <a:t>𝒞 ∩ </a:t>
            </a:r>
            <a:r>
              <a:rPr lang="it-IT" sz="1600" b="1" i="1" dirty="0" err="1"/>
              <a:t>s</a:t>
            </a:r>
            <a:r>
              <a:rPr lang="it-IT" sz="1600" b="1" dirty="0"/>
              <a:t> = {</a:t>
            </a:r>
            <a:r>
              <a:rPr lang="it-IT" sz="1600" b="1" i="1" dirty="0"/>
              <a:t>H</a:t>
            </a:r>
            <a:r>
              <a:rPr lang="it-IT" sz="1600" b="1" dirty="0"/>
              <a:t>}</a:t>
            </a:r>
          </a:p>
          <a:p>
            <a:pPr lvl="1"/>
            <a:endParaRPr lang="it-IT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/>
              <a:t>Retta </a:t>
            </a:r>
            <a:r>
              <a:rPr lang="it-IT" sz="1600" i="1" dirty="0" err="1"/>
              <a:t>s</a:t>
            </a:r>
            <a:r>
              <a:rPr lang="it-IT" sz="1600" dirty="0"/>
              <a:t> </a:t>
            </a:r>
            <a:r>
              <a:rPr lang="it-IT" sz="1600" b="1" dirty="0">
                <a:solidFill>
                  <a:srgbClr val="0070C0"/>
                </a:solidFill>
              </a:rPr>
              <a:t>esterna</a:t>
            </a:r>
            <a:r>
              <a:rPr lang="it-IT" sz="1600" dirty="0"/>
              <a:t>. La retta non ha alcun punto in comune con la circonferenza 𝒞:</a:t>
            </a:r>
          </a:p>
          <a:p>
            <a:pPr lvl="1"/>
            <a:r>
              <a:rPr lang="it-IT" sz="1600" b="1" i="1" dirty="0"/>
              <a:t>OH</a:t>
            </a:r>
            <a:r>
              <a:rPr lang="it-IT" sz="1600" b="1" dirty="0"/>
              <a:t> &gt; </a:t>
            </a:r>
            <a:r>
              <a:rPr lang="it-IT" sz="1600" b="1" i="1" dirty="0" err="1"/>
              <a:t>r</a:t>
            </a:r>
            <a:r>
              <a:rPr lang="it-IT" sz="1600" b="1" dirty="0"/>
              <a:t> </a:t>
            </a:r>
            <a:br>
              <a:rPr lang="it-IT" sz="1600" b="1" dirty="0"/>
            </a:br>
            <a:r>
              <a:rPr lang="it-IT" sz="1600" b="1" dirty="0"/>
              <a:t>𝒞 ∩ </a:t>
            </a:r>
            <a:r>
              <a:rPr lang="it-IT" sz="1600" b="1" i="1" dirty="0" err="1"/>
              <a:t>s</a:t>
            </a:r>
            <a:r>
              <a:rPr lang="it-IT" sz="1600" b="1" dirty="0"/>
              <a:t> = ∅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342F0C2-F718-2F4F-8BB3-52B51109E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" t="29238" r="-1797" b="39102"/>
          <a:stretch/>
        </p:blipFill>
        <p:spPr>
          <a:xfrm>
            <a:off x="3461387" y="3789040"/>
            <a:ext cx="2507776" cy="217127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70FAE81-2BF1-3240-AC49-E1974A411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87" b="253"/>
          <a:stretch/>
        </p:blipFill>
        <p:spPr>
          <a:xfrm>
            <a:off x="6274035" y="3789040"/>
            <a:ext cx="2507776" cy="23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1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Circonferenza e rette nel piano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Consideriamo una circonferenza 𝒞 e un punto </a:t>
            </a:r>
            <a:r>
              <a:rPr lang="it-IT" i="1" dirty="0">
                <a:effectLst/>
              </a:rPr>
              <a:t>P</a:t>
            </a:r>
            <a:r>
              <a:rPr lang="it-IT" dirty="0">
                <a:effectLst/>
              </a:rPr>
              <a:t> esterno a essa.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Tracciando dal punto </a:t>
            </a:r>
            <a:r>
              <a:rPr lang="it-IT" i="1" dirty="0">
                <a:effectLst/>
              </a:rPr>
              <a:t>P</a:t>
            </a:r>
            <a:r>
              <a:rPr lang="it-IT" dirty="0">
                <a:effectLst/>
              </a:rPr>
              <a:t>, esterno alla circonferenza, le due tangenti alla circonferenza stessa si ottengono due </a:t>
            </a:r>
            <a:r>
              <a:rPr lang="it-IT" b="1" dirty="0">
                <a:effectLst/>
              </a:rPr>
              <a:t>segmenti di tangenza congruenti</a:t>
            </a:r>
            <a:r>
              <a:rPr lang="it-IT" dirty="0">
                <a:effectLst/>
              </a:rPr>
              <a:t>:</a:t>
            </a:r>
          </a:p>
          <a:p>
            <a:pPr lvl="1"/>
            <a:r>
              <a:rPr lang="it-IT" b="1" i="1" dirty="0"/>
              <a:t>PN</a:t>
            </a:r>
            <a:r>
              <a:rPr lang="it-IT" b="1" dirty="0"/>
              <a:t> = </a:t>
            </a:r>
            <a:r>
              <a:rPr lang="it-IT" b="1" i="1" dirty="0"/>
              <a:t>PM</a:t>
            </a:r>
            <a:endParaRPr lang="it-IT" b="1" i="1" dirty="0"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A69D02-503B-3C45-B7FD-FFDCC84BD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6" y="2636912"/>
            <a:ext cx="2873627" cy="20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9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Circonferenza e rette nel piano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5122912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</a:rPr>
              <a:t>POSIZIONI RECIPROCHE DI DUE CIRCONFERENZE</a:t>
            </a:r>
          </a:p>
          <a:p>
            <a:r>
              <a:rPr lang="it-IT" sz="1600" dirty="0">
                <a:effectLst/>
              </a:rPr>
              <a:t>Le circonferenze 𝒞 e 𝒞′ sono </a:t>
            </a:r>
            <a:r>
              <a:rPr lang="it-IT" sz="1600" b="1" dirty="0">
                <a:effectLst/>
              </a:rPr>
              <a:t>esterne</a:t>
            </a:r>
            <a:r>
              <a:rPr lang="it-IT" sz="1600" dirty="0">
                <a:effectLst/>
              </a:rPr>
              <a:t> una all’altra, non hanno alcun punto in comune. </a:t>
            </a:r>
            <a:r>
              <a:rPr lang="it-IT" sz="1600" dirty="0"/>
              <a:t>L</a:t>
            </a:r>
            <a:r>
              <a:rPr lang="it-IT" sz="1600" dirty="0">
                <a:effectLst/>
              </a:rPr>
              <a:t>a distanza fra i centri </a:t>
            </a:r>
            <a:r>
              <a:rPr lang="it-IT" sz="1600" i="1" dirty="0">
                <a:effectLst/>
              </a:rPr>
              <a:t>O</a:t>
            </a:r>
            <a:r>
              <a:rPr lang="it-IT" sz="1600" dirty="0">
                <a:effectLst/>
              </a:rPr>
              <a:t> e </a:t>
            </a:r>
            <a:r>
              <a:rPr lang="it-IT" sz="1600" i="1" dirty="0">
                <a:effectLst/>
              </a:rPr>
              <a:t>O</a:t>
            </a:r>
            <a:r>
              <a:rPr lang="it-IT" sz="1600" dirty="0">
                <a:effectLst/>
              </a:rPr>
              <a:t>’ è maggiore della somma dei raggi </a:t>
            </a:r>
            <a:r>
              <a:rPr lang="it-IT" sz="1600" i="1" dirty="0">
                <a:effectLst/>
              </a:rPr>
              <a:t>r</a:t>
            </a:r>
            <a:r>
              <a:rPr lang="it-IT" sz="1600" dirty="0">
                <a:effectLst/>
              </a:rPr>
              <a:t> e </a:t>
            </a:r>
            <a:r>
              <a:rPr lang="it-IT" sz="1600" i="1" dirty="0">
                <a:effectLst/>
              </a:rPr>
              <a:t>r</a:t>
            </a:r>
            <a:r>
              <a:rPr lang="it-IT" sz="1600" dirty="0">
                <a:effectLst/>
              </a:rPr>
              <a:t>’:</a:t>
            </a:r>
          </a:p>
          <a:p>
            <a:pPr lvl="1"/>
            <a:r>
              <a:rPr lang="it-IT" b="1" i="1" dirty="0">
                <a:effectLst/>
              </a:rPr>
              <a:t>OO</a:t>
            </a:r>
            <a:r>
              <a:rPr lang="it-IT" b="1" dirty="0">
                <a:effectLst/>
              </a:rPr>
              <a:t>′ &gt; </a:t>
            </a:r>
            <a:r>
              <a:rPr lang="it-IT" b="1" i="1" dirty="0">
                <a:effectLst/>
              </a:rPr>
              <a:t>r</a:t>
            </a:r>
            <a:r>
              <a:rPr lang="it-IT" b="1" dirty="0">
                <a:effectLst/>
              </a:rPr>
              <a:t>′ + </a:t>
            </a:r>
            <a:r>
              <a:rPr lang="it-IT" b="1" i="1" dirty="0">
                <a:effectLst/>
              </a:rPr>
              <a:t>r</a:t>
            </a:r>
          </a:p>
          <a:p>
            <a:pPr>
              <a:spcBef>
                <a:spcPts val="2000"/>
              </a:spcBef>
            </a:pPr>
            <a:r>
              <a:rPr lang="it-IT" sz="1600" dirty="0">
                <a:effectLst/>
              </a:rPr>
              <a:t>Le circonferenze 𝒞 e 𝒞′ sono </a:t>
            </a:r>
            <a:r>
              <a:rPr lang="it-IT" sz="1600" b="1" dirty="0">
                <a:effectLst/>
              </a:rPr>
              <a:t>tangenti esternamente</a:t>
            </a:r>
            <a:r>
              <a:rPr lang="it-IT" sz="1600" dirty="0">
                <a:effectLst/>
              </a:rPr>
              <a:t>, hanno un punto </a:t>
            </a:r>
            <a:r>
              <a:rPr lang="it-IT" sz="1600" i="1" dirty="0">
                <a:effectLst/>
              </a:rPr>
              <a:t>A</a:t>
            </a:r>
            <a:r>
              <a:rPr lang="it-IT" sz="1600" dirty="0">
                <a:effectLst/>
              </a:rPr>
              <a:t> in comune e tutti i punti di una sono esterni all’altra. La distanza fra i centri </a:t>
            </a:r>
            <a:r>
              <a:rPr lang="it-IT" sz="1600" i="1" dirty="0">
                <a:effectLst/>
              </a:rPr>
              <a:t>O</a:t>
            </a:r>
            <a:r>
              <a:rPr lang="it-IT" sz="1600" dirty="0">
                <a:effectLst/>
              </a:rPr>
              <a:t> e </a:t>
            </a:r>
            <a:r>
              <a:rPr lang="it-IT" sz="1600" i="1" dirty="0">
                <a:effectLst/>
              </a:rPr>
              <a:t>O</a:t>
            </a:r>
            <a:r>
              <a:rPr lang="it-IT" sz="1600" dirty="0">
                <a:effectLst/>
              </a:rPr>
              <a:t>’ è uguale alla somma dei raggi </a:t>
            </a:r>
            <a:r>
              <a:rPr lang="it-IT" sz="1600" i="1" dirty="0">
                <a:effectLst/>
              </a:rPr>
              <a:t>r</a:t>
            </a:r>
            <a:r>
              <a:rPr lang="it-IT" sz="1600" dirty="0">
                <a:effectLst/>
              </a:rPr>
              <a:t> e </a:t>
            </a:r>
            <a:r>
              <a:rPr lang="it-IT" sz="1600" i="1" dirty="0">
                <a:effectLst/>
              </a:rPr>
              <a:t>r</a:t>
            </a:r>
            <a:r>
              <a:rPr lang="it-IT" sz="1600" dirty="0">
                <a:effectLst/>
              </a:rPr>
              <a:t>’:</a:t>
            </a:r>
          </a:p>
          <a:p>
            <a:pPr lvl="1"/>
            <a:r>
              <a:rPr lang="it-IT" b="1" i="1" dirty="0">
                <a:effectLst/>
              </a:rPr>
              <a:t>OO′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r′ </a:t>
            </a:r>
            <a:r>
              <a:rPr lang="it-IT" b="1" dirty="0">
                <a:effectLst/>
              </a:rPr>
              <a:t>+</a:t>
            </a:r>
            <a:r>
              <a:rPr lang="it-IT" b="1" i="1" dirty="0">
                <a:effectLst/>
              </a:rPr>
              <a:t> r</a:t>
            </a:r>
          </a:p>
          <a:p>
            <a:pPr>
              <a:spcBef>
                <a:spcPts val="2000"/>
              </a:spcBef>
            </a:pPr>
            <a:r>
              <a:rPr lang="it-IT" sz="1600" dirty="0">
                <a:effectLst/>
              </a:rPr>
              <a:t>Le circonferenze 𝒞 e 𝒞′ sono </a:t>
            </a:r>
            <a:r>
              <a:rPr lang="it-IT" sz="1600" b="1" dirty="0">
                <a:effectLst/>
              </a:rPr>
              <a:t>secanti</a:t>
            </a:r>
            <a:r>
              <a:rPr lang="it-IT" sz="1600" dirty="0">
                <a:effectLst/>
              </a:rPr>
              <a:t>, hanno due punti </a:t>
            </a:r>
            <a:r>
              <a:rPr lang="it-IT" sz="1600" i="1" dirty="0">
                <a:effectLst/>
              </a:rPr>
              <a:t>A</a:t>
            </a:r>
            <a:r>
              <a:rPr lang="it-IT" sz="1600" dirty="0">
                <a:effectLst/>
              </a:rPr>
              <a:t> e </a:t>
            </a:r>
            <a:r>
              <a:rPr lang="it-IT" sz="1600" i="1" dirty="0">
                <a:effectLst/>
              </a:rPr>
              <a:t>B</a:t>
            </a:r>
            <a:r>
              <a:rPr lang="it-IT" sz="1600" dirty="0">
                <a:effectLst/>
              </a:rPr>
              <a:t> in comune. La distanza fra i centri </a:t>
            </a:r>
            <a:r>
              <a:rPr lang="it-IT" sz="1600" i="1" dirty="0">
                <a:effectLst/>
              </a:rPr>
              <a:t>O</a:t>
            </a:r>
            <a:r>
              <a:rPr lang="it-IT" sz="1600" dirty="0">
                <a:effectLst/>
              </a:rPr>
              <a:t> e </a:t>
            </a:r>
            <a:r>
              <a:rPr lang="it-IT" sz="1600" i="1" dirty="0">
                <a:effectLst/>
              </a:rPr>
              <a:t>O</a:t>
            </a:r>
            <a:r>
              <a:rPr lang="it-IT" sz="1600" dirty="0">
                <a:effectLst/>
              </a:rPr>
              <a:t>’ è minore della somma dei raggi </a:t>
            </a:r>
            <a:r>
              <a:rPr lang="it-IT" sz="1600" i="1" dirty="0">
                <a:effectLst/>
              </a:rPr>
              <a:t>r</a:t>
            </a:r>
            <a:r>
              <a:rPr lang="it-IT" sz="1600" dirty="0">
                <a:effectLst/>
              </a:rPr>
              <a:t> e </a:t>
            </a:r>
            <a:r>
              <a:rPr lang="it-IT" sz="1600" i="1" dirty="0">
                <a:effectLst/>
              </a:rPr>
              <a:t>r</a:t>
            </a:r>
            <a:r>
              <a:rPr lang="it-IT" sz="1600" dirty="0">
                <a:effectLst/>
              </a:rPr>
              <a:t>’ e maggiore della loro differenza:</a:t>
            </a:r>
          </a:p>
          <a:p>
            <a:pPr lvl="1"/>
            <a:r>
              <a:rPr lang="it-IT" b="1" i="1" dirty="0" err="1">
                <a:effectLst/>
              </a:rPr>
              <a:t>r</a:t>
            </a:r>
            <a:r>
              <a:rPr lang="it-IT" b="1" i="1" dirty="0">
                <a:effectLst/>
              </a:rPr>
              <a:t>′ </a:t>
            </a:r>
            <a:r>
              <a:rPr lang="it-IT" b="1" dirty="0">
                <a:effectLst/>
              </a:rPr>
              <a:t>−</a:t>
            </a:r>
            <a:r>
              <a:rPr lang="it-IT" b="1" i="1" dirty="0">
                <a:effectLst/>
              </a:rPr>
              <a:t> r </a:t>
            </a:r>
            <a:r>
              <a:rPr lang="it-IT" b="1" dirty="0">
                <a:effectLst/>
              </a:rPr>
              <a:t>&lt;</a:t>
            </a:r>
            <a:r>
              <a:rPr lang="it-IT" b="1" i="1" dirty="0">
                <a:effectLst/>
              </a:rPr>
              <a:t> OO′ </a:t>
            </a:r>
            <a:r>
              <a:rPr lang="it-IT" b="1" dirty="0">
                <a:effectLst/>
              </a:rPr>
              <a:t>&lt;</a:t>
            </a:r>
            <a:r>
              <a:rPr lang="it-IT" b="1" i="1" dirty="0">
                <a:effectLst/>
              </a:rPr>
              <a:t> r′ </a:t>
            </a:r>
            <a:r>
              <a:rPr lang="it-IT" b="1" dirty="0">
                <a:effectLst/>
              </a:rPr>
              <a:t>+</a:t>
            </a:r>
            <a:r>
              <a:rPr lang="it-IT" b="1" i="1" dirty="0">
                <a:effectLst/>
              </a:rPr>
              <a:t> </a:t>
            </a:r>
            <a:r>
              <a:rPr lang="it-IT" b="1" i="1" dirty="0" err="1">
                <a:effectLst/>
              </a:rPr>
              <a:t>r</a:t>
            </a:r>
            <a:endParaRPr lang="it-IT" sz="2000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CB700E-70C5-994D-B693-C8AE7DA0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959" y="1844824"/>
            <a:ext cx="3008238" cy="41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6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9AA41-D444-4AD2-A049-0C03FE7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Circonferenza e rette nel piano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1BF89-884F-41AC-935F-45EA925B7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5122912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effectLst/>
              </a:rPr>
              <a:t>POSIZIONI RECIPROCHE DI DUE CIRCONFERENZE</a:t>
            </a:r>
          </a:p>
          <a:p>
            <a:r>
              <a:rPr lang="it-IT" sz="1600" dirty="0">
                <a:effectLst/>
              </a:rPr>
              <a:t>Le circonferenze 𝒞 e 𝒞′ sono </a:t>
            </a:r>
            <a:r>
              <a:rPr lang="it-IT" sz="1600" b="1" dirty="0">
                <a:effectLst/>
              </a:rPr>
              <a:t>tangenti internamente</a:t>
            </a:r>
            <a:r>
              <a:rPr lang="it-IT" sz="1600" dirty="0">
                <a:effectLst/>
              </a:rPr>
              <a:t>, hanno un punto in comune e tutti i punti di una sono interni all’altra. La distanza fra i centri </a:t>
            </a:r>
            <a:r>
              <a:rPr lang="it-IT" sz="1600" i="1" dirty="0">
                <a:effectLst/>
              </a:rPr>
              <a:t>O</a:t>
            </a:r>
            <a:r>
              <a:rPr lang="it-IT" sz="1600" dirty="0">
                <a:effectLst/>
              </a:rPr>
              <a:t> e </a:t>
            </a:r>
            <a:r>
              <a:rPr lang="it-IT" sz="1600" i="1" dirty="0">
                <a:effectLst/>
              </a:rPr>
              <a:t>O</a:t>
            </a:r>
            <a:r>
              <a:rPr lang="it-IT" sz="1600" dirty="0">
                <a:effectLst/>
              </a:rPr>
              <a:t>’ è uguale alla differenza dei raggi </a:t>
            </a:r>
            <a:r>
              <a:rPr lang="it-IT" sz="1600" i="1" dirty="0">
                <a:effectLst/>
              </a:rPr>
              <a:t>r’</a:t>
            </a:r>
            <a:r>
              <a:rPr lang="it-IT" sz="1600" dirty="0">
                <a:effectLst/>
              </a:rPr>
              <a:t> e </a:t>
            </a:r>
            <a:r>
              <a:rPr lang="it-IT" sz="1600" i="1" dirty="0">
                <a:effectLst/>
              </a:rPr>
              <a:t>r</a:t>
            </a:r>
            <a:r>
              <a:rPr lang="it-IT" i="1" dirty="0"/>
              <a:t>:</a:t>
            </a:r>
            <a:endParaRPr lang="it-IT" sz="1600" dirty="0">
              <a:effectLst/>
            </a:endParaRPr>
          </a:p>
          <a:p>
            <a:pPr lvl="1"/>
            <a:r>
              <a:rPr lang="it-IT" b="1" i="1" dirty="0">
                <a:effectLst/>
              </a:rPr>
              <a:t>OO′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r′ </a:t>
            </a:r>
            <a:r>
              <a:rPr lang="it-IT" b="1" dirty="0">
                <a:effectLst/>
              </a:rPr>
              <a:t>−</a:t>
            </a:r>
            <a:r>
              <a:rPr lang="it-IT" b="1" i="1" dirty="0">
                <a:effectLst/>
              </a:rPr>
              <a:t> r</a:t>
            </a:r>
            <a:endParaRPr lang="it-IT" b="1" i="1" dirty="0">
              <a:highlight>
                <a:srgbClr val="FFFF00"/>
              </a:highlight>
            </a:endParaRPr>
          </a:p>
          <a:p>
            <a:pPr>
              <a:spcBef>
                <a:spcPts val="2000"/>
              </a:spcBef>
            </a:pPr>
            <a:r>
              <a:rPr lang="it-IT" sz="1600" dirty="0">
                <a:effectLst/>
              </a:rPr>
              <a:t>La circonferenza 𝒞 è </a:t>
            </a:r>
            <a:r>
              <a:rPr lang="it-IT" sz="1600" b="1" dirty="0">
                <a:effectLst/>
              </a:rPr>
              <a:t>interna</a:t>
            </a:r>
            <a:r>
              <a:rPr lang="it-IT" sz="1600" dirty="0">
                <a:effectLst/>
              </a:rPr>
              <a:t> alla circonferenza 𝒞′, non hanno alcun punto in comune e tutti i punti di una sono interni all’altra. La distanza fra i centri </a:t>
            </a:r>
            <a:r>
              <a:rPr lang="it-IT" sz="1600" i="1" dirty="0">
                <a:effectLst/>
              </a:rPr>
              <a:t>O</a:t>
            </a:r>
            <a:r>
              <a:rPr lang="it-IT" sz="1600" dirty="0">
                <a:effectLst/>
              </a:rPr>
              <a:t> e </a:t>
            </a:r>
            <a:r>
              <a:rPr lang="it-IT" sz="1600" i="1" dirty="0">
                <a:effectLst/>
              </a:rPr>
              <a:t>O</a:t>
            </a:r>
            <a:r>
              <a:rPr lang="it-IT" sz="1600" dirty="0">
                <a:effectLst/>
              </a:rPr>
              <a:t>’ è minore della differenza dei raggi </a:t>
            </a:r>
            <a:r>
              <a:rPr lang="it-IT" sz="1600" i="1" dirty="0">
                <a:effectLst/>
              </a:rPr>
              <a:t>r’</a:t>
            </a:r>
            <a:r>
              <a:rPr lang="it-IT" sz="1600" dirty="0">
                <a:effectLst/>
              </a:rPr>
              <a:t> e </a:t>
            </a:r>
            <a:r>
              <a:rPr lang="it-IT" sz="1600" i="1" dirty="0">
                <a:effectLst/>
              </a:rPr>
              <a:t>r</a:t>
            </a:r>
            <a:r>
              <a:rPr lang="it-IT" i="1" dirty="0"/>
              <a:t>:</a:t>
            </a:r>
            <a:endParaRPr lang="it-IT" sz="1600" dirty="0">
              <a:effectLst/>
            </a:endParaRPr>
          </a:p>
          <a:p>
            <a:pPr lvl="1"/>
            <a:r>
              <a:rPr lang="it-IT" b="1" i="1" dirty="0">
                <a:effectLst/>
              </a:rPr>
              <a:t>OO′ </a:t>
            </a:r>
            <a:r>
              <a:rPr lang="it-IT" b="1" dirty="0">
                <a:effectLst/>
              </a:rPr>
              <a:t>&lt;</a:t>
            </a:r>
            <a:r>
              <a:rPr lang="it-IT" b="1" i="1" dirty="0">
                <a:effectLst/>
              </a:rPr>
              <a:t> r′ </a:t>
            </a:r>
            <a:r>
              <a:rPr lang="it-IT" b="1" dirty="0">
                <a:effectLst/>
              </a:rPr>
              <a:t>−</a:t>
            </a:r>
            <a:r>
              <a:rPr lang="it-IT" b="1" i="1" dirty="0">
                <a:effectLst/>
              </a:rPr>
              <a:t> r</a:t>
            </a:r>
            <a:endParaRPr lang="it-IT" b="1" i="1" dirty="0">
              <a:effectLst/>
              <a:highlight>
                <a:srgbClr val="FFFF00"/>
              </a:highlight>
            </a:endParaRPr>
          </a:p>
          <a:p>
            <a:pPr>
              <a:spcBef>
                <a:spcPts val="2000"/>
              </a:spcBef>
            </a:pPr>
            <a:r>
              <a:rPr lang="it-IT" sz="1600" dirty="0">
                <a:effectLst/>
              </a:rPr>
              <a:t>Le circonferenze 𝒞 e 𝒞′ sono </a:t>
            </a:r>
            <a:r>
              <a:rPr lang="it-IT" sz="1600" b="1" dirty="0">
                <a:effectLst/>
              </a:rPr>
              <a:t>concentriche</a:t>
            </a:r>
            <a:r>
              <a:rPr lang="it-IT" sz="1600" dirty="0">
                <a:effectLst/>
              </a:rPr>
              <a:t>. Il centro </a:t>
            </a:r>
            <a:r>
              <a:rPr lang="it-IT" sz="1600" i="1" dirty="0">
                <a:effectLst/>
              </a:rPr>
              <a:t>O</a:t>
            </a:r>
            <a:r>
              <a:rPr lang="it-IT" sz="1600" dirty="0">
                <a:effectLst/>
              </a:rPr>
              <a:t> di 𝒞 coincide con il centro </a:t>
            </a:r>
            <a:r>
              <a:rPr lang="it-IT" sz="1600" i="1" dirty="0">
                <a:effectLst/>
              </a:rPr>
              <a:t>O</a:t>
            </a:r>
            <a:r>
              <a:rPr lang="it-IT" sz="1600" dirty="0">
                <a:effectLst/>
              </a:rPr>
              <a:t>′ di 𝒞′:</a:t>
            </a:r>
          </a:p>
          <a:p>
            <a:pPr lvl="1">
              <a:tabLst>
                <a:tab pos="1638300" algn="l"/>
              </a:tabLst>
            </a:pPr>
            <a:r>
              <a:rPr lang="it-IT" b="1" i="1" dirty="0">
                <a:effectLst/>
              </a:rPr>
              <a:t>O ≡ O′ </a:t>
            </a:r>
            <a:r>
              <a:rPr lang="it-IT" dirty="0">
                <a:effectLst/>
              </a:rPr>
              <a:t>	quindi 	</a:t>
            </a:r>
            <a:r>
              <a:rPr lang="it-IT" b="1" i="1" dirty="0">
                <a:effectLst/>
              </a:rPr>
              <a:t>OO′ = </a:t>
            </a:r>
            <a:r>
              <a:rPr lang="it-IT" b="1" dirty="0">
                <a:effectLst/>
              </a:rPr>
              <a:t>0</a:t>
            </a:r>
          </a:p>
          <a:p>
            <a:pPr marL="0" indent="0">
              <a:buNone/>
            </a:pPr>
            <a:endParaRPr lang="it-IT" sz="2000" b="1" i="1" dirty="0">
              <a:effectLst/>
            </a:endParaRPr>
          </a:p>
          <a:p>
            <a:pPr marL="0" indent="0">
              <a:buNone/>
            </a:pPr>
            <a:endParaRPr lang="it-IT" sz="20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sz="2000" dirty="0">
              <a:effectLst/>
            </a:endParaRPr>
          </a:p>
          <a:p>
            <a:pPr marL="0" indent="0">
              <a:buNone/>
            </a:pPr>
            <a:r>
              <a:rPr lang="it-IT" sz="2000" b="1" i="1" dirty="0"/>
              <a:t>	</a:t>
            </a:r>
            <a:endParaRPr lang="it-IT" sz="2000" i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5CFA6A-38BD-414A-AE4B-921B1CDD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950" y="1805094"/>
            <a:ext cx="1349378" cy="43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9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2075</Words>
  <Application>Microsoft Macintosh PowerPoint</Application>
  <PresentationFormat>Presentazione su schermo (4:3)</PresentationFormat>
  <Paragraphs>233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Tema di Office</vt:lpstr>
      <vt:lpstr>Presentazione standard di PowerPoint</vt:lpstr>
      <vt:lpstr>Circonferenza e cerchio</vt:lpstr>
      <vt:lpstr>Circonferenza e cerchio</vt:lpstr>
      <vt:lpstr>La circonferenza e le sue parti</vt:lpstr>
      <vt:lpstr>La circonferenza e le sue parti</vt:lpstr>
      <vt:lpstr>Circonferenza e rette nel piano</vt:lpstr>
      <vt:lpstr>Circonferenza e rette nel piano</vt:lpstr>
      <vt:lpstr>Circonferenza e rette nel piano</vt:lpstr>
      <vt:lpstr>Circonferenza e rette nel piano</vt:lpstr>
      <vt:lpstr>Angoli al centro  e angoli alla circonferenza</vt:lpstr>
      <vt:lpstr>Angoli al centro  e angoli alla circonferenza</vt:lpstr>
      <vt:lpstr>Il cerchio e le sue parti</vt:lpstr>
      <vt:lpstr>Il cerchio e le sue parti</vt:lpstr>
      <vt:lpstr>Poligoni inscritti in una circonferenza</vt:lpstr>
      <vt:lpstr>Poligoni circoscritti a una circonferenza</vt:lpstr>
      <vt:lpstr>Quadrilateri inscritti e circoscritti  a una circonferenza</vt:lpstr>
      <vt:lpstr>Quadrilateri inscritti e circoscritti  a una circonferenza</vt:lpstr>
      <vt:lpstr>Poligoni regolari e relazioni tra lato, apotema e raggio</vt:lpstr>
      <vt:lpstr>Poligoni regolari e relazioni tra lato, apotema e raggio</vt:lpstr>
      <vt:lpstr>Poligoni regolari e relazioni tra lato, apotema e raggio</vt:lpstr>
      <vt:lpstr>Poligoni regolari e relazioni tra lato, apotema e raggio</vt:lpstr>
      <vt:lpstr>Poligoni regolari e relazioni tra lato, apotema e raggio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60</cp:revision>
  <dcterms:created xsi:type="dcterms:W3CDTF">2020-05-11T09:05:56Z</dcterms:created>
  <dcterms:modified xsi:type="dcterms:W3CDTF">2021-04-13T09:57:45Z</dcterms:modified>
</cp:coreProperties>
</file>